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sldIdLst>
    <p:sldId id="257" r:id="rId4"/>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1" r:id="rId4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notesMaster" Target="notesMasters/notesMaster1.xml"/><Relationship Id="rId49" Type="http://schemas.openxmlformats.org/officeDocument/2006/relationships/presProps" Target="presProps.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4533900" y="1331913"/>
            <a:ext cx="7048500" cy="2387600"/>
          </a:xfrm>
        </p:spPr>
        <p:txBody>
          <a:bodyPr anchor="b">
            <a:normAutofit/>
          </a:bodyPr>
          <a:lstStyle>
            <a:lvl1pPr algn="ctr">
              <a:defRPr lang="zh-CN" altLang="zh-CN" sz="6600" smtClean="0">
                <a:effectLst/>
              </a:defRPr>
            </a:lvl1pPr>
          </a:lstStyle>
          <a:p>
            <a:r>
              <a:rPr lang="zh-CN" altLang="en-US" dirty="0" smtClean="0"/>
              <a:t>单击此处添加标题</a:t>
            </a:r>
            <a:endParaRPr lang="zh-CN" altLang="en-US" dirty="0"/>
          </a:p>
        </p:txBody>
      </p:sp>
      <p:sp>
        <p:nvSpPr>
          <p:cNvPr id="3" name="副标题 2"/>
          <p:cNvSpPr>
            <a:spLocks noGrp="1"/>
          </p:cNvSpPr>
          <p:nvPr>
            <p:ph type="subTitle" idx="1"/>
          </p:nvPr>
        </p:nvSpPr>
        <p:spPr>
          <a:xfrm>
            <a:off x="4533900" y="3811588"/>
            <a:ext cx="7048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225600" y="838800"/>
            <a:ext cx="5817600" cy="979200"/>
          </a:xfrm>
        </p:spPr>
        <p:txBody>
          <a:bodyPr lIns="0" tIns="0" rIns="0"/>
          <a:lstStyle>
            <a:lvl1pPr algn="ctr">
              <a:defRPr/>
            </a:lvl1pPr>
          </a:lstStyle>
          <a:p>
            <a:r>
              <a:rPr lang="zh-CN" altLang="en-US" dirty="0" smtClean="0"/>
              <a:t>单击此处编辑母版标题样式</a:t>
            </a:r>
            <a:endParaRPr lang="zh-CN" altLang="en-US" dirty="0"/>
          </a:p>
        </p:txBody>
      </p:sp>
      <p:sp>
        <p:nvSpPr>
          <p:cNvPr id="3" name="内容占位符 2"/>
          <p:cNvSpPr>
            <a:spLocks noGrp="1"/>
          </p:cNvSpPr>
          <p:nvPr>
            <p:ph idx="1" hasCustomPrompt="1"/>
          </p:nvPr>
        </p:nvSpPr>
        <p:spPr>
          <a:xfrm>
            <a:off x="1202400" y="2538000"/>
            <a:ext cx="9784800" cy="32724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矩形 6"/>
          <p:cNvSpPr/>
          <p:nvPr userDrawn="1"/>
        </p:nvSpPr>
        <p:spPr>
          <a:xfrm>
            <a:off x="3225023" y="1841500"/>
            <a:ext cx="2921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8" name="矩形 7"/>
          <p:cNvSpPr/>
          <p:nvPr userDrawn="1"/>
        </p:nvSpPr>
        <p:spPr>
          <a:xfrm>
            <a:off x="6120623" y="1841500"/>
            <a:ext cx="2921000"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4" name="日期占位符 3"/>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623600" y="4456800"/>
            <a:ext cx="8946000" cy="968400"/>
          </a:xfrm>
        </p:spPr>
        <p:txBody>
          <a:bodyPr lIns="0" tIns="0" rIns="0" anchor="t" anchorCtr="0"/>
          <a:lstStyle>
            <a:lvl1pPr algn="ctr">
              <a:defRPr sz="6000">
                <a:solidFill>
                  <a:schemeClr val="tx1"/>
                </a:solidFill>
              </a:defRPr>
            </a:lvl1pPr>
          </a:lstStyle>
          <a:p>
            <a:r>
              <a:rPr lang="zh-CN" altLang="en-US" dirty="0" smtClean="0"/>
              <a:t>单击此处编辑标题</a:t>
            </a:r>
            <a:endParaRPr lang="zh-CN" altLang="en-US" dirty="0"/>
          </a:p>
        </p:txBody>
      </p:sp>
      <p:sp>
        <p:nvSpPr>
          <p:cNvPr id="7" name="任意多边形 6"/>
          <p:cNvSpPr/>
          <p:nvPr userDrawn="1"/>
        </p:nvSpPr>
        <p:spPr>
          <a:xfrm>
            <a:off x="4085319" y="1494670"/>
            <a:ext cx="4021362" cy="2647340"/>
          </a:xfrm>
          <a:custGeom>
            <a:avLst/>
            <a:gdLst>
              <a:gd name="connsiteX0" fmla="*/ 2375591 w 4051227"/>
              <a:gd name="connsiteY0" fmla="*/ 0 h 2555482"/>
              <a:gd name="connsiteX1" fmla="*/ 3276960 w 4051227"/>
              <a:gd name="connsiteY1" fmla="*/ 710647 h 2555482"/>
              <a:gd name="connsiteX2" fmla="*/ 3294689 w 4051227"/>
              <a:gd name="connsiteY2" fmla="*/ 880769 h 2555482"/>
              <a:gd name="connsiteX3" fmla="*/ 3355440 w 4051227"/>
              <a:gd name="connsiteY3" fmla="*/ 874776 h 2555482"/>
              <a:gd name="connsiteX4" fmla="*/ 4051227 w 4051227"/>
              <a:gd name="connsiteY4" fmla="*/ 1555637 h 2555482"/>
              <a:gd name="connsiteX5" fmla="*/ 3355440 w 4051227"/>
              <a:gd name="connsiteY5" fmla="*/ 2236498 h 2555482"/>
              <a:gd name="connsiteX6" fmla="*/ 3053787 w 4051227"/>
              <a:gd name="connsiteY6" fmla="*/ 2169358 h 2555482"/>
              <a:gd name="connsiteX7" fmla="*/ 2981341 w 4051227"/>
              <a:gd name="connsiteY7" fmla="*/ 2128610 h 2555482"/>
              <a:gd name="connsiteX8" fmla="*/ 2968546 w 4051227"/>
              <a:gd name="connsiteY8" fmla="*/ 2152917 h 2555482"/>
              <a:gd name="connsiteX9" fmla="*/ 2594953 w 4051227"/>
              <a:gd name="connsiteY9" fmla="*/ 2416630 h 2555482"/>
              <a:gd name="connsiteX10" fmla="*/ 2139833 w 4051227"/>
              <a:gd name="connsiteY10" fmla="*/ 2372107 h 2555482"/>
              <a:gd name="connsiteX11" fmla="*/ 2071153 w 4051227"/>
              <a:gd name="connsiteY11" fmla="*/ 2328172 h 2555482"/>
              <a:gd name="connsiteX12" fmla="*/ 2068586 w 4051227"/>
              <a:gd name="connsiteY12" fmla="*/ 2332800 h 2555482"/>
              <a:gd name="connsiteX13" fmla="*/ 1640589 w 4051227"/>
              <a:gd name="connsiteY13" fmla="*/ 2555482 h 2555482"/>
              <a:gd name="connsiteX14" fmla="*/ 1134929 w 4051227"/>
              <a:gd name="connsiteY14" fmla="*/ 2152199 h 2555482"/>
              <a:gd name="connsiteX15" fmla="*/ 1124669 w 4051227"/>
              <a:gd name="connsiteY15" fmla="*/ 2052605 h 2555482"/>
              <a:gd name="connsiteX16" fmla="*/ 1064485 w 4051227"/>
              <a:gd name="connsiteY16" fmla="*/ 2101375 h 2555482"/>
              <a:gd name="connsiteX17" fmla="*/ 682752 w 4051227"/>
              <a:gd name="connsiteY17" fmla="*/ 2215896 h 2555482"/>
              <a:gd name="connsiteX18" fmla="*/ 0 w 4051227"/>
              <a:gd name="connsiteY18" fmla="*/ 1545336 h 2555482"/>
              <a:gd name="connsiteX19" fmla="*/ 545154 w 4051227"/>
              <a:gd name="connsiteY19" fmla="*/ 888400 h 2555482"/>
              <a:gd name="connsiteX20" fmla="*/ 583960 w 4051227"/>
              <a:gd name="connsiteY20" fmla="*/ 884557 h 2555482"/>
              <a:gd name="connsiteX21" fmla="*/ 548735 w 4051227"/>
              <a:gd name="connsiteY21" fmla="*/ 806407 h 2555482"/>
              <a:gd name="connsiteX22" fmla="*/ 515549 w 4051227"/>
              <a:gd name="connsiteY22" fmla="*/ 611777 h 2555482"/>
              <a:gd name="connsiteX23" fmla="*/ 1062447 w 4051227"/>
              <a:gd name="connsiteY23" fmla="*/ 45720 h 2555482"/>
              <a:gd name="connsiteX24" fmla="*/ 1566367 w 4051227"/>
              <a:gd name="connsiteY24" fmla="*/ 391442 h 2555482"/>
              <a:gd name="connsiteX25" fmla="*/ 1582680 w 4051227"/>
              <a:gd name="connsiteY25" fmla="*/ 445834 h 2555482"/>
              <a:gd name="connsiteX26" fmla="*/ 1612662 w 4051227"/>
              <a:gd name="connsiteY26" fmla="*/ 392400 h 2555482"/>
              <a:gd name="connsiteX27" fmla="*/ 2375591 w 4051227"/>
              <a:gd name="connsiteY27" fmla="*/ 0 h 255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51227" h="2555482">
                <a:moveTo>
                  <a:pt x="2375591" y="0"/>
                </a:moveTo>
                <a:cubicBezTo>
                  <a:pt x="2820210" y="0"/>
                  <a:pt x="3191168" y="305082"/>
                  <a:pt x="3276960" y="710647"/>
                </a:cubicBezTo>
                <a:lnTo>
                  <a:pt x="3294689" y="880769"/>
                </a:lnTo>
                <a:lnTo>
                  <a:pt x="3355440" y="874776"/>
                </a:lnTo>
                <a:cubicBezTo>
                  <a:pt x="3739713" y="874776"/>
                  <a:pt x="4051227" y="1179608"/>
                  <a:pt x="4051227" y="1555637"/>
                </a:cubicBezTo>
                <a:cubicBezTo>
                  <a:pt x="4051227" y="1931666"/>
                  <a:pt x="3739713" y="2236498"/>
                  <a:pt x="3355440" y="2236498"/>
                </a:cubicBezTo>
                <a:cubicBezTo>
                  <a:pt x="3247363" y="2236498"/>
                  <a:pt x="3145042" y="2212385"/>
                  <a:pt x="3053787" y="2169358"/>
                </a:cubicBezTo>
                <a:lnTo>
                  <a:pt x="2981341" y="2128610"/>
                </a:lnTo>
                <a:lnTo>
                  <a:pt x="2968546" y="2152917"/>
                </a:lnTo>
                <a:cubicBezTo>
                  <a:pt x="2887688" y="2276187"/>
                  <a:pt x="2756769" y="2373830"/>
                  <a:pt x="2594953" y="2416630"/>
                </a:cubicBezTo>
                <a:cubicBezTo>
                  <a:pt x="2433137" y="2459429"/>
                  <a:pt x="2271062" y="2439281"/>
                  <a:pt x="2139833" y="2372107"/>
                </a:cubicBezTo>
                <a:lnTo>
                  <a:pt x="2071153" y="2328172"/>
                </a:lnTo>
                <a:lnTo>
                  <a:pt x="2068586" y="2332800"/>
                </a:lnTo>
                <a:cubicBezTo>
                  <a:pt x="1975831" y="2467150"/>
                  <a:pt x="1818752" y="2555482"/>
                  <a:pt x="1640589" y="2555482"/>
                </a:cubicBezTo>
                <a:cubicBezTo>
                  <a:pt x="1391162" y="2555482"/>
                  <a:pt x="1183058" y="2382352"/>
                  <a:pt x="1134929" y="2152199"/>
                </a:cubicBezTo>
                <a:lnTo>
                  <a:pt x="1124669" y="2052605"/>
                </a:lnTo>
                <a:lnTo>
                  <a:pt x="1064485" y="2101375"/>
                </a:lnTo>
                <a:cubicBezTo>
                  <a:pt x="955518" y="2173678"/>
                  <a:pt x="824155" y="2215896"/>
                  <a:pt x="682752" y="2215896"/>
                </a:cubicBezTo>
                <a:cubicBezTo>
                  <a:pt x="305678" y="2215896"/>
                  <a:pt x="0" y="1915676"/>
                  <a:pt x="0" y="1545336"/>
                </a:cubicBezTo>
                <a:cubicBezTo>
                  <a:pt x="0" y="1221289"/>
                  <a:pt x="234035" y="950927"/>
                  <a:pt x="545154" y="888400"/>
                </a:cubicBezTo>
                <a:lnTo>
                  <a:pt x="583960" y="884557"/>
                </a:lnTo>
                <a:lnTo>
                  <a:pt x="548735" y="806407"/>
                </a:lnTo>
                <a:cubicBezTo>
                  <a:pt x="527266" y="745718"/>
                  <a:pt x="515549" y="680164"/>
                  <a:pt x="515549" y="611777"/>
                </a:cubicBezTo>
                <a:cubicBezTo>
                  <a:pt x="515549" y="299152"/>
                  <a:pt x="760404" y="45720"/>
                  <a:pt x="1062447" y="45720"/>
                </a:cubicBezTo>
                <a:cubicBezTo>
                  <a:pt x="1288979" y="45720"/>
                  <a:pt x="1483343" y="188276"/>
                  <a:pt x="1566367" y="391442"/>
                </a:cubicBezTo>
                <a:lnTo>
                  <a:pt x="1582680" y="445834"/>
                </a:lnTo>
                <a:lnTo>
                  <a:pt x="1612662" y="392400"/>
                </a:lnTo>
                <a:cubicBezTo>
                  <a:pt x="1778004" y="155654"/>
                  <a:pt x="2058006" y="0"/>
                  <a:pt x="2375591" y="0"/>
                </a:cubicBezTo>
                <a:close/>
              </a:path>
            </a:pathLst>
          </a:custGeom>
          <a:solidFill>
            <a:schemeClr val="accent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任意多边形 7"/>
          <p:cNvSpPr/>
          <p:nvPr userDrawn="1"/>
        </p:nvSpPr>
        <p:spPr>
          <a:xfrm>
            <a:off x="4152470" y="1450652"/>
            <a:ext cx="1077661" cy="1241922"/>
          </a:xfrm>
          <a:custGeom>
            <a:avLst/>
            <a:gdLst>
              <a:gd name="connsiteX0" fmla="*/ 1795520 w 3591040"/>
              <a:gd name="connsiteY0" fmla="*/ 0 h 4138404"/>
              <a:gd name="connsiteX1" fmla="*/ 3591040 w 3591040"/>
              <a:gd name="connsiteY1" fmla="*/ 1795520 h 4138404"/>
              <a:gd name="connsiteX2" fmla="*/ 2937637 w 3591040"/>
              <a:gd name="connsiteY2" fmla="*/ 3181030 h 4138404"/>
              <a:gd name="connsiteX3" fmla="*/ 2832706 w 3591040"/>
              <a:gd name="connsiteY3" fmla="*/ 3259497 h 4138404"/>
              <a:gd name="connsiteX4" fmla="*/ 2758532 w 3591040"/>
              <a:gd name="connsiteY4" fmla="*/ 3364541 h 4138404"/>
              <a:gd name="connsiteX5" fmla="*/ 2391019 w 3591040"/>
              <a:gd name="connsiteY5" fmla="*/ 4138404 h 4138404"/>
              <a:gd name="connsiteX6" fmla="*/ 1224346 w 3591040"/>
              <a:gd name="connsiteY6" fmla="*/ 4138404 h 4138404"/>
              <a:gd name="connsiteX7" fmla="*/ 856627 w 3591040"/>
              <a:gd name="connsiteY7" fmla="*/ 3365712 h 4138404"/>
              <a:gd name="connsiteX8" fmla="*/ 806085 w 3591040"/>
              <a:gd name="connsiteY8" fmla="*/ 3293176 h 4138404"/>
              <a:gd name="connsiteX9" fmla="*/ 791628 w 3591040"/>
              <a:gd name="connsiteY9" fmla="*/ 3284393 h 4138404"/>
              <a:gd name="connsiteX10" fmla="*/ 0 w 3591040"/>
              <a:gd name="connsiteY10" fmla="*/ 1795520 h 4138404"/>
              <a:gd name="connsiteX11" fmla="*/ 1795520 w 3591040"/>
              <a:gd name="connsiteY11" fmla="*/ 0 h 4138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91040" h="4138404">
                <a:moveTo>
                  <a:pt x="1795520" y="0"/>
                </a:moveTo>
                <a:cubicBezTo>
                  <a:pt x="2787158" y="0"/>
                  <a:pt x="3591040" y="803882"/>
                  <a:pt x="3591040" y="1795520"/>
                </a:cubicBezTo>
                <a:cubicBezTo>
                  <a:pt x="3591040" y="2353316"/>
                  <a:pt x="3336687" y="2851705"/>
                  <a:pt x="2937637" y="3181030"/>
                </a:cubicBezTo>
                <a:lnTo>
                  <a:pt x="2832706" y="3259497"/>
                </a:lnTo>
                <a:lnTo>
                  <a:pt x="2758532" y="3364541"/>
                </a:lnTo>
                <a:cubicBezTo>
                  <a:pt x="2404211" y="3874605"/>
                  <a:pt x="2512461" y="3850742"/>
                  <a:pt x="2391019" y="4138404"/>
                </a:cubicBezTo>
                <a:lnTo>
                  <a:pt x="1224346" y="4138404"/>
                </a:lnTo>
                <a:cubicBezTo>
                  <a:pt x="1085361" y="3862418"/>
                  <a:pt x="1208960" y="3881577"/>
                  <a:pt x="856627" y="3365712"/>
                </a:cubicBezTo>
                <a:lnTo>
                  <a:pt x="806085" y="3293176"/>
                </a:lnTo>
                <a:lnTo>
                  <a:pt x="791628" y="3284393"/>
                </a:lnTo>
                <a:cubicBezTo>
                  <a:pt x="314016" y="2961725"/>
                  <a:pt x="0" y="2415294"/>
                  <a:pt x="0" y="1795520"/>
                </a:cubicBezTo>
                <a:cubicBezTo>
                  <a:pt x="0" y="803882"/>
                  <a:pt x="803882" y="0"/>
                  <a:pt x="179552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空心弧 27"/>
          <p:cNvSpPr/>
          <p:nvPr userDrawn="1"/>
        </p:nvSpPr>
        <p:spPr>
          <a:xfrm rot="18665169">
            <a:off x="4112768" y="1641678"/>
            <a:ext cx="644627" cy="200700"/>
          </a:xfrm>
          <a:custGeom>
            <a:avLst/>
            <a:gdLst>
              <a:gd name="connsiteX0" fmla="*/ 0 w 1838586"/>
              <a:gd name="connsiteY0" fmla="*/ 559837 h 1119674"/>
              <a:gd name="connsiteX1" fmla="*/ 919293 w 1838586"/>
              <a:gd name="connsiteY1" fmla="*/ 0 h 1119674"/>
              <a:gd name="connsiteX2" fmla="*/ 1838586 w 1838586"/>
              <a:gd name="connsiteY2" fmla="*/ 559837 h 1119674"/>
              <a:gd name="connsiteX3" fmla="*/ 1558668 w 1838586"/>
              <a:gd name="connsiteY3" fmla="*/ 559837 h 1119674"/>
              <a:gd name="connsiteX4" fmla="*/ 919293 w 1838586"/>
              <a:gd name="connsiteY4" fmla="*/ 279918 h 1119674"/>
              <a:gd name="connsiteX5" fmla="*/ 279918 w 1838586"/>
              <a:gd name="connsiteY5" fmla="*/ 559837 h 1119674"/>
              <a:gd name="connsiteX6" fmla="*/ 0 w 1838586"/>
              <a:gd name="connsiteY6" fmla="*/ 559837 h 1119674"/>
              <a:gd name="connsiteX0-1" fmla="*/ 0 w 2049700"/>
              <a:gd name="connsiteY0-2" fmla="*/ 557426 h 559837"/>
              <a:gd name="connsiteX1-3" fmla="*/ 1130407 w 2049700"/>
              <a:gd name="connsiteY1-4" fmla="*/ 0 h 559837"/>
              <a:gd name="connsiteX2-5" fmla="*/ 2049700 w 2049700"/>
              <a:gd name="connsiteY2-6" fmla="*/ 559837 h 559837"/>
              <a:gd name="connsiteX3-7" fmla="*/ 1769782 w 2049700"/>
              <a:gd name="connsiteY3-8" fmla="*/ 559837 h 559837"/>
              <a:gd name="connsiteX4-9" fmla="*/ 1130407 w 2049700"/>
              <a:gd name="connsiteY4-10" fmla="*/ 279918 h 559837"/>
              <a:gd name="connsiteX5-11" fmla="*/ 491032 w 2049700"/>
              <a:gd name="connsiteY5-12" fmla="*/ 559837 h 559837"/>
              <a:gd name="connsiteX6-13" fmla="*/ 0 w 2049700"/>
              <a:gd name="connsiteY6-14" fmla="*/ 557426 h 559837"/>
              <a:gd name="connsiteX0-15" fmla="*/ 0 w 2049700"/>
              <a:gd name="connsiteY0-16" fmla="*/ 557426 h 780982"/>
              <a:gd name="connsiteX1-17" fmla="*/ 1130407 w 2049700"/>
              <a:gd name="connsiteY1-18" fmla="*/ 0 h 780982"/>
              <a:gd name="connsiteX2-19" fmla="*/ 2049700 w 2049700"/>
              <a:gd name="connsiteY2-20" fmla="*/ 559837 h 780982"/>
              <a:gd name="connsiteX3-21" fmla="*/ 1769782 w 2049700"/>
              <a:gd name="connsiteY3-22" fmla="*/ 559837 h 780982"/>
              <a:gd name="connsiteX4-23" fmla="*/ 1130407 w 2049700"/>
              <a:gd name="connsiteY4-24" fmla="*/ 279918 h 780982"/>
              <a:gd name="connsiteX5-25" fmla="*/ 211385 w 2049700"/>
              <a:gd name="connsiteY5-26" fmla="*/ 780982 h 780982"/>
              <a:gd name="connsiteX6-27" fmla="*/ 0 w 2049700"/>
              <a:gd name="connsiteY6-28" fmla="*/ 557426 h 780982"/>
              <a:gd name="connsiteX0-29" fmla="*/ 0 w 2049700"/>
              <a:gd name="connsiteY0-30" fmla="*/ 557426 h 766733"/>
              <a:gd name="connsiteX1-31" fmla="*/ 1130407 w 2049700"/>
              <a:gd name="connsiteY1-32" fmla="*/ 0 h 766733"/>
              <a:gd name="connsiteX2-33" fmla="*/ 2049700 w 2049700"/>
              <a:gd name="connsiteY2-34" fmla="*/ 559837 h 766733"/>
              <a:gd name="connsiteX3-35" fmla="*/ 1769782 w 2049700"/>
              <a:gd name="connsiteY3-36" fmla="*/ 559837 h 766733"/>
              <a:gd name="connsiteX4-37" fmla="*/ 1130407 w 2049700"/>
              <a:gd name="connsiteY4-38" fmla="*/ 279918 h 766733"/>
              <a:gd name="connsiteX5-39" fmla="*/ 119173 w 2049700"/>
              <a:gd name="connsiteY5-40" fmla="*/ 766733 h 766733"/>
              <a:gd name="connsiteX6-41" fmla="*/ 0 w 2049700"/>
              <a:gd name="connsiteY6-42" fmla="*/ 557426 h 766733"/>
              <a:gd name="connsiteX0-43" fmla="*/ 0 w 2049700"/>
              <a:gd name="connsiteY0-44" fmla="*/ 557426 h 766733"/>
              <a:gd name="connsiteX1-45" fmla="*/ 1130407 w 2049700"/>
              <a:gd name="connsiteY1-46" fmla="*/ 0 h 766733"/>
              <a:gd name="connsiteX2-47" fmla="*/ 2049700 w 2049700"/>
              <a:gd name="connsiteY2-48" fmla="*/ 559837 h 766733"/>
              <a:gd name="connsiteX3-49" fmla="*/ 1769782 w 2049700"/>
              <a:gd name="connsiteY3-50" fmla="*/ 559837 h 766733"/>
              <a:gd name="connsiteX4-51" fmla="*/ 1130407 w 2049700"/>
              <a:gd name="connsiteY4-52" fmla="*/ 279918 h 766733"/>
              <a:gd name="connsiteX5-53" fmla="*/ 119173 w 2049700"/>
              <a:gd name="connsiteY5-54" fmla="*/ 766733 h 766733"/>
              <a:gd name="connsiteX6-55" fmla="*/ 0 w 2049700"/>
              <a:gd name="connsiteY6-56" fmla="*/ 557426 h 766733"/>
              <a:gd name="connsiteX0-57" fmla="*/ 0 w 2338174"/>
              <a:gd name="connsiteY0-58" fmla="*/ 559302 h 768609"/>
              <a:gd name="connsiteX1-59" fmla="*/ 1130407 w 2338174"/>
              <a:gd name="connsiteY1-60" fmla="*/ 1876 h 768609"/>
              <a:gd name="connsiteX2-61" fmla="*/ 2338174 w 2338174"/>
              <a:gd name="connsiteY2-62" fmla="*/ 723363 h 768609"/>
              <a:gd name="connsiteX3-63" fmla="*/ 1769782 w 2338174"/>
              <a:gd name="connsiteY3-64" fmla="*/ 561713 h 768609"/>
              <a:gd name="connsiteX4-65" fmla="*/ 1130407 w 2338174"/>
              <a:gd name="connsiteY4-66" fmla="*/ 281794 h 768609"/>
              <a:gd name="connsiteX5-67" fmla="*/ 119173 w 2338174"/>
              <a:gd name="connsiteY5-68" fmla="*/ 768609 h 768609"/>
              <a:gd name="connsiteX6-69" fmla="*/ 0 w 2338174"/>
              <a:gd name="connsiteY6-70" fmla="*/ 559302 h 768609"/>
              <a:gd name="connsiteX0-71" fmla="*/ 0 w 2338174"/>
              <a:gd name="connsiteY0-72" fmla="*/ 559302 h 817372"/>
              <a:gd name="connsiteX1-73" fmla="*/ 1130407 w 2338174"/>
              <a:gd name="connsiteY1-74" fmla="*/ 1876 h 817372"/>
              <a:gd name="connsiteX2-75" fmla="*/ 2338174 w 2338174"/>
              <a:gd name="connsiteY2-76" fmla="*/ 723363 h 817372"/>
              <a:gd name="connsiteX3-77" fmla="*/ 1769782 w 2338174"/>
              <a:gd name="connsiteY3-78" fmla="*/ 561713 h 817372"/>
              <a:gd name="connsiteX4-79" fmla="*/ 1130407 w 2338174"/>
              <a:gd name="connsiteY4-80" fmla="*/ 281794 h 817372"/>
              <a:gd name="connsiteX5-81" fmla="*/ 119173 w 2338174"/>
              <a:gd name="connsiteY5-82" fmla="*/ 768609 h 817372"/>
              <a:gd name="connsiteX6-83" fmla="*/ 0 w 2338174"/>
              <a:gd name="connsiteY6-84" fmla="*/ 559302 h 817372"/>
              <a:gd name="connsiteX0-85" fmla="*/ 0 w 2338174"/>
              <a:gd name="connsiteY0-86" fmla="*/ 559302 h 846680"/>
              <a:gd name="connsiteX1-87" fmla="*/ 1130407 w 2338174"/>
              <a:gd name="connsiteY1-88" fmla="*/ 1876 h 846680"/>
              <a:gd name="connsiteX2-89" fmla="*/ 2338174 w 2338174"/>
              <a:gd name="connsiteY2-90" fmla="*/ 723363 h 846680"/>
              <a:gd name="connsiteX3-91" fmla="*/ 1769782 w 2338174"/>
              <a:gd name="connsiteY3-92" fmla="*/ 561713 h 846680"/>
              <a:gd name="connsiteX4-93" fmla="*/ 1130407 w 2338174"/>
              <a:gd name="connsiteY4-94" fmla="*/ 281794 h 846680"/>
              <a:gd name="connsiteX5-95" fmla="*/ 119173 w 2338174"/>
              <a:gd name="connsiteY5-96" fmla="*/ 768609 h 846680"/>
              <a:gd name="connsiteX6-97" fmla="*/ 0 w 2338174"/>
              <a:gd name="connsiteY6-98" fmla="*/ 559302 h 846680"/>
              <a:gd name="connsiteX0-99" fmla="*/ 0 w 2338174"/>
              <a:gd name="connsiteY0-100" fmla="*/ 559302 h 768609"/>
              <a:gd name="connsiteX1-101" fmla="*/ 1130407 w 2338174"/>
              <a:gd name="connsiteY1-102" fmla="*/ 1876 h 768609"/>
              <a:gd name="connsiteX2-103" fmla="*/ 2338174 w 2338174"/>
              <a:gd name="connsiteY2-104" fmla="*/ 723363 h 768609"/>
              <a:gd name="connsiteX3-105" fmla="*/ 1130407 w 2338174"/>
              <a:gd name="connsiteY3-106" fmla="*/ 281794 h 768609"/>
              <a:gd name="connsiteX4-107" fmla="*/ 119173 w 2338174"/>
              <a:gd name="connsiteY4-108" fmla="*/ 768609 h 768609"/>
              <a:gd name="connsiteX5-109" fmla="*/ 0 w 2338174"/>
              <a:gd name="connsiteY5-110" fmla="*/ 559302 h 768609"/>
              <a:gd name="connsiteX0-111" fmla="*/ 0 w 2407878"/>
              <a:gd name="connsiteY0-112" fmla="*/ 559302 h 768609"/>
              <a:gd name="connsiteX1-113" fmla="*/ 1130407 w 2407878"/>
              <a:gd name="connsiteY1-114" fmla="*/ 1876 h 768609"/>
              <a:gd name="connsiteX2-115" fmla="*/ 2338174 w 2407878"/>
              <a:gd name="connsiteY2-116" fmla="*/ 723363 h 768609"/>
              <a:gd name="connsiteX3-117" fmla="*/ 1130407 w 2407878"/>
              <a:gd name="connsiteY3-118" fmla="*/ 281794 h 768609"/>
              <a:gd name="connsiteX4-119" fmla="*/ 119173 w 2407878"/>
              <a:gd name="connsiteY4-120" fmla="*/ 768609 h 768609"/>
              <a:gd name="connsiteX5-121" fmla="*/ 0 w 2407878"/>
              <a:gd name="connsiteY5-122" fmla="*/ 559302 h 768609"/>
              <a:gd name="connsiteX0-123" fmla="*/ 0 w 2369469"/>
              <a:gd name="connsiteY0-124" fmla="*/ 560194 h 769501"/>
              <a:gd name="connsiteX1-125" fmla="*/ 1130407 w 2369469"/>
              <a:gd name="connsiteY1-126" fmla="*/ 2768 h 769501"/>
              <a:gd name="connsiteX2-127" fmla="*/ 2298138 w 2369469"/>
              <a:gd name="connsiteY2-128" fmla="*/ 763387 h 769501"/>
              <a:gd name="connsiteX3-129" fmla="*/ 1130407 w 2369469"/>
              <a:gd name="connsiteY3-130" fmla="*/ 282686 h 769501"/>
              <a:gd name="connsiteX4-131" fmla="*/ 119173 w 2369469"/>
              <a:gd name="connsiteY4-132" fmla="*/ 769501 h 769501"/>
              <a:gd name="connsiteX5-133" fmla="*/ 0 w 2369469"/>
              <a:gd name="connsiteY5-134" fmla="*/ 560194 h 769501"/>
              <a:gd name="connsiteX0-135" fmla="*/ 0 w 2365734"/>
              <a:gd name="connsiteY0-136" fmla="*/ 560194 h 769501"/>
              <a:gd name="connsiteX1-137" fmla="*/ 1130407 w 2365734"/>
              <a:gd name="connsiteY1-138" fmla="*/ 2768 h 769501"/>
              <a:gd name="connsiteX2-139" fmla="*/ 2298138 w 2365734"/>
              <a:gd name="connsiteY2-140" fmla="*/ 763387 h 769501"/>
              <a:gd name="connsiteX3-141" fmla="*/ 1130407 w 2365734"/>
              <a:gd name="connsiteY3-142" fmla="*/ 282686 h 769501"/>
              <a:gd name="connsiteX4-143" fmla="*/ 119173 w 2365734"/>
              <a:gd name="connsiteY4-144" fmla="*/ 769501 h 769501"/>
              <a:gd name="connsiteX5-145" fmla="*/ 0 w 2365734"/>
              <a:gd name="connsiteY5-146" fmla="*/ 560194 h 769501"/>
              <a:gd name="connsiteX0-147" fmla="*/ 0 w 2532632"/>
              <a:gd name="connsiteY0-148" fmla="*/ 557708 h 767015"/>
              <a:gd name="connsiteX1-149" fmla="*/ 1130407 w 2532632"/>
              <a:gd name="connsiteY1-150" fmla="*/ 282 h 767015"/>
              <a:gd name="connsiteX2-151" fmla="*/ 2471325 w 2532632"/>
              <a:gd name="connsiteY2-152" fmla="*/ 617718 h 767015"/>
              <a:gd name="connsiteX3-153" fmla="*/ 1130407 w 2532632"/>
              <a:gd name="connsiteY3-154" fmla="*/ 280200 h 767015"/>
              <a:gd name="connsiteX4-155" fmla="*/ 119173 w 2532632"/>
              <a:gd name="connsiteY4-156" fmla="*/ 767015 h 767015"/>
              <a:gd name="connsiteX5-157" fmla="*/ 0 w 2532632"/>
              <a:gd name="connsiteY5-158" fmla="*/ 557708 h 767015"/>
              <a:gd name="connsiteX0-159" fmla="*/ 0 w 2289888"/>
              <a:gd name="connsiteY0-160" fmla="*/ 560172 h 769479"/>
              <a:gd name="connsiteX1-161" fmla="*/ 1130407 w 2289888"/>
              <a:gd name="connsiteY1-162" fmla="*/ 2746 h 769479"/>
              <a:gd name="connsiteX2-163" fmla="*/ 2218970 w 2289888"/>
              <a:gd name="connsiteY2-164" fmla="*/ 762462 h 769479"/>
              <a:gd name="connsiteX3-165" fmla="*/ 1130407 w 2289888"/>
              <a:gd name="connsiteY3-166" fmla="*/ 282664 h 769479"/>
              <a:gd name="connsiteX4-167" fmla="*/ 119173 w 2289888"/>
              <a:gd name="connsiteY4-168" fmla="*/ 769479 h 769479"/>
              <a:gd name="connsiteX5-169" fmla="*/ 0 w 2289888"/>
              <a:gd name="connsiteY5-170" fmla="*/ 560172 h 769479"/>
              <a:gd name="connsiteX0-171" fmla="*/ 0 w 2328728"/>
              <a:gd name="connsiteY0-172" fmla="*/ 560172 h 769479"/>
              <a:gd name="connsiteX1-173" fmla="*/ 1130407 w 2328728"/>
              <a:gd name="connsiteY1-174" fmla="*/ 2746 h 769479"/>
              <a:gd name="connsiteX2-175" fmla="*/ 2218970 w 2328728"/>
              <a:gd name="connsiteY2-176" fmla="*/ 762462 h 769479"/>
              <a:gd name="connsiteX3-177" fmla="*/ 1130407 w 2328728"/>
              <a:gd name="connsiteY3-178" fmla="*/ 282664 h 769479"/>
              <a:gd name="connsiteX4-179" fmla="*/ 119173 w 2328728"/>
              <a:gd name="connsiteY4-180" fmla="*/ 769479 h 769479"/>
              <a:gd name="connsiteX5-181" fmla="*/ 0 w 2328728"/>
              <a:gd name="connsiteY5-182" fmla="*/ 560172 h 769479"/>
              <a:gd name="connsiteX0-183" fmla="*/ 0 w 2329652"/>
              <a:gd name="connsiteY0-184" fmla="*/ 558735 h 768042"/>
              <a:gd name="connsiteX1-185" fmla="*/ 1130407 w 2329652"/>
              <a:gd name="connsiteY1-186" fmla="*/ 1309 h 768042"/>
              <a:gd name="connsiteX2-187" fmla="*/ 2218970 w 2329652"/>
              <a:gd name="connsiteY2-188" fmla="*/ 761025 h 768042"/>
              <a:gd name="connsiteX3-189" fmla="*/ 1130407 w 2329652"/>
              <a:gd name="connsiteY3-190" fmla="*/ 281227 h 768042"/>
              <a:gd name="connsiteX4-191" fmla="*/ 119173 w 2329652"/>
              <a:gd name="connsiteY4-192" fmla="*/ 768042 h 768042"/>
              <a:gd name="connsiteX5-193" fmla="*/ 0 w 2329652"/>
              <a:gd name="connsiteY5-194" fmla="*/ 558735 h 768042"/>
              <a:gd name="connsiteX0-195" fmla="*/ 0 w 2329652"/>
              <a:gd name="connsiteY0-196" fmla="*/ 558735 h 768042"/>
              <a:gd name="connsiteX1-197" fmla="*/ 1130407 w 2329652"/>
              <a:gd name="connsiteY1-198" fmla="*/ 1309 h 768042"/>
              <a:gd name="connsiteX2-199" fmla="*/ 2218970 w 2329652"/>
              <a:gd name="connsiteY2-200" fmla="*/ 761025 h 768042"/>
              <a:gd name="connsiteX3-201" fmla="*/ 1130407 w 2329652"/>
              <a:gd name="connsiteY3-202" fmla="*/ 281227 h 768042"/>
              <a:gd name="connsiteX4-203" fmla="*/ 119173 w 2329652"/>
              <a:gd name="connsiteY4-204" fmla="*/ 768042 h 768042"/>
              <a:gd name="connsiteX5-205" fmla="*/ 0 w 2329652"/>
              <a:gd name="connsiteY5-206" fmla="*/ 558735 h 768042"/>
              <a:gd name="connsiteX0-207" fmla="*/ 0 w 2329652"/>
              <a:gd name="connsiteY0-208" fmla="*/ 558735 h 763913"/>
              <a:gd name="connsiteX1-209" fmla="*/ 1130407 w 2329652"/>
              <a:gd name="connsiteY1-210" fmla="*/ 1309 h 763913"/>
              <a:gd name="connsiteX2-211" fmla="*/ 2218970 w 2329652"/>
              <a:gd name="connsiteY2-212" fmla="*/ 761025 h 763913"/>
              <a:gd name="connsiteX3-213" fmla="*/ 1130407 w 2329652"/>
              <a:gd name="connsiteY3-214" fmla="*/ 281227 h 763913"/>
              <a:gd name="connsiteX4-215" fmla="*/ 568694 w 2329652"/>
              <a:gd name="connsiteY4-216" fmla="*/ 693995 h 763913"/>
              <a:gd name="connsiteX5-217" fmla="*/ 0 w 2329652"/>
              <a:gd name="connsiteY5-218" fmla="*/ 558735 h 763913"/>
              <a:gd name="connsiteX0-219" fmla="*/ 39186 w 2368838"/>
              <a:gd name="connsiteY0-220" fmla="*/ 558735 h 763913"/>
              <a:gd name="connsiteX1-221" fmla="*/ 1169593 w 2368838"/>
              <a:gd name="connsiteY1-222" fmla="*/ 1309 h 763913"/>
              <a:gd name="connsiteX2-223" fmla="*/ 2258156 w 2368838"/>
              <a:gd name="connsiteY2-224" fmla="*/ 761025 h 763913"/>
              <a:gd name="connsiteX3-225" fmla="*/ 1169593 w 2368838"/>
              <a:gd name="connsiteY3-226" fmla="*/ 281227 h 763913"/>
              <a:gd name="connsiteX4-227" fmla="*/ 607880 w 2368838"/>
              <a:gd name="connsiteY4-228" fmla="*/ 693995 h 763913"/>
              <a:gd name="connsiteX5-229" fmla="*/ 39186 w 2368838"/>
              <a:gd name="connsiteY5-230" fmla="*/ 558735 h 763913"/>
              <a:gd name="connsiteX0-231" fmla="*/ 100981 w 2321483"/>
              <a:gd name="connsiteY0-232" fmla="*/ 440247 h 776166"/>
              <a:gd name="connsiteX1-233" fmla="*/ 1124325 w 2321483"/>
              <a:gd name="connsiteY1-234" fmla="*/ 13562 h 776166"/>
              <a:gd name="connsiteX2-235" fmla="*/ 2212888 w 2321483"/>
              <a:gd name="connsiteY2-236" fmla="*/ 773278 h 776166"/>
              <a:gd name="connsiteX3-237" fmla="*/ 1124325 w 2321483"/>
              <a:gd name="connsiteY3-238" fmla="*/ 293480 h 776166"/>
              <a:gd name="connsiteX4-239" fmla="*/ 562612 w 2321483"/>
              <a:gd name="connsiteY4-240" fmla="*/ 706248 h 776166"/>
              <a:gd name="connsiteX5-241" fmla="*/ 100981 w 2321483"/>
              <a:gd name="connsiteY5-242" fmla="*/ 440247 h 776166"/>
              <a:gd name="connsiteX0-243" fmla="*/ 230762 w 2451264"/>
              <a:gd name="connsiteY0-244" fmla="*/ 440247 h 776166"/>
              <a:gd name="connsiteX1-245" fmla="*/ 1254106 w 2451264"/>
              <a:gd name="connsiteY1-246" fmla="*/ 13562 h 776166"/>
              <a:gd name="connsiteX2-247" fmla="*/ 2342669 w 2451264"/>
              <a:gd name="connsiteY2-248" fmla="*/ 773278 h 776166"/>
              <a:gd name="connsiteX3-249" fmla="*/ 1254106 w 2451264"/>
              <a:gd name="connsiteY3-250" fmla="*/ 293480 h 776166"/>
              <a:gd name="connsiteX4-251" fmla="*/ 692393 w 2451264"/>
              <a:gd name="connsiteY4-252" fmla="*/ 706248 h 776166"/>
              <a:gd name="connsiteX5-253" fmla="*/ 230762 w 2451264"/>
              <a:gd name="connsiteY5-254" fmla="*/ 440247 h 776166"/>
              <a:gd name="connsiteX0-255" fmla="*/ 230762 w 2451264"/>
              <a:gd name="connsiteY0-256" fmla="*/ 436835 h 772754"/>
              <a:gd name="connsiteX1-257" fmla="*/ 1254106 w 2451264"/>
              <a:gd name="connsiteY1-258" fmla="*/ 10150 h 772754"/>
              <a:gd name="connsiteX2-259" fmla="*/ 2342669 w 2451264"/>
              <a:gd name="connsiteY2-260" fmla="*/ 769866 h 772754"/>
              <a:gd name="connsiteX3-261" fmla="*/ 1254106 w 2451264"/>
              <a:gd name="connsiteY3-262" fmla="*/ 290068 h 772754"/>
              <a:gd name="connsiteX4-263" fmla="*/ 692393 w 2451264"/>
              <a:gd name="connsiteY4-264" fmla="*/ 702836 h 772754"/>
              <a:gd name="connsiteX5-265" fmla="*/ 230762 w 2451264"/>
              <a:gd name="connsiteY5-266" fmla="*/ 436835 h 772754"/>
              <a:gd name="connsiteX0-267" fmla="*/ 236469 w 2456971"/>
              <a:gd name="connsiteY0-268" fmla="*/ 436835 h 772754"/>
              <a:gd name="connsiteX1-269" fmla="*/ 1259813 w 2456971"/>
              <a:gd name="connsiteY1-270" fmla="*/ 10150 h 772754"/>
              <a:gd name="connsiteX2-271" fmla="*/ 2348376 w 2456971"/>
              <a:gd name="connsiteY2-272" fmla="*/ 769866 h 772754"/>
              <a:gd name="connsiteX3-273" fmla="*/ 1259813 w 2456971"/>
              <a:gd name="connsiteY3-274" fmla="*/ 290068 h 772754"/>
              <a:gd name="connsiteX4-275" fmla="*/ 698100 w 2456971"/>
              <a:gd name="connsiteY4-276" fmla="*/ 702836 h 772754"/>
              <a:gd name="connsiteX5-277" fmla="*/ 236469 w 2456971"/>
              <a:gd name="connsiteY5-278" fmla="*/ 436835 h 772754"/>
              <a:gd name="connsiteX0-279" fmla="*/ 327300 w 2547802"/>
              <a:gd name="connsiteY0-280" fmla="*/ 436835 h 772754"/>
              <a:gd name="connsiteX1-281" fmla="*/ 1350644 w 2547802"/>
              <a:gd name="connsiteY1-282" fmla="*/ 10150 h 772754"/>
              <a:gd name="connsiteX2-283" fmla="*/ 2439207 w 2547802"/>
              <a:gd name="connsiteY2-284" fmla="*/ 769866 h 772754"/>
              <a:gd name="connsiteX3-285" fmla="*/ 1350644 w 2547802"/>
              <a:gd name="connsiteY3-286" fmla="*/ 290068 h 772754"/>
              <a:gd name="connsiteX4-287" fmla="*/ 617249 w 2547802"/>
              <a:gd name="connsiteY4-288" fmla="*/ 714072 h 772754"/>
              <a:gd name="connsiteX5-289" fmla="*/ 327300 w 2547802"/>
              <a:gd name="connsiteY5-290" fmla="*/ 436835 h 772754"/>
              <a:gd name="connsiteX0-291" fmla="*/ 327300 w 2547802"/>
              <a:gd name="connsiteY0-292" fmla="*/ 436835 h 772754"/>
              <a:gd name="connsiteX1-293" fmla="*/ 1350644 w 2547802"/>
              <a:gd name="connsiteY1-294" fmla="*/ 10150 h 772754"/>
              <a:gd name="connsiteX2-295" fmla="*/ 2439207 w 2547802"/>
              <a:gd name="connsiteY2-296" fmla="*/ 769866 h 772754"/>
              <a:gd name="connsiteX3-297" fmla="*/ 1350644 w 2547802"/>
              <a:gd name="connsiteY3-298" fmla="*/ 290068 h 772754"/>
              <a:gd name="connsiteX4-299" fmla="*/ 617249 w 2547802"/>
              <a:gd name="connsiteY4-300" fmla="*/ 714072 h 772754"/>
              <a:gd name="connsiteX5-301" fmla="*/ 327300 w 2547802"/>
              <a:gd name="connsiteY5-302" fmla="*/ 436835 h 772754"/>
              <a:gd name="connsiteX0-303" fmla="*/ 0 w 2220502"/>
              <a:gd name="connsiteY0-304" fmla="*/ 431563 h 767482"/>
              <a:gd name="connsiteX1-305" fmla="*/ 1023344 w 2220502"/>
              <a:gd name="connsiteY1-306" fmla="*/ 4878 h 767482"/>
              <a:gd name="connsiteX2-307" fmla="*/ 2111907 w 2220502"/>
              <a:gd name="connsiteY2-308" fmla="*/ 764594 h 767482"/>
              <a:gd name="connsiteX3-309" fmla="*/ 1023344 w 2220502"/>
              <a:gd name="connsiteY3-310" fmla="*/ 284796 h 767482"/>
              <a:gd name="connsiteX4-311" fmla="*/ 0 w 2220502"/>
              <a:gd name="connsiteY4-312" fmla="*/ 431563 h 767482"/>
              <a:gd name="connsiteX0-313" fmla="*/ 18775 w 2239277"/>
              <a:gd name="connsiteY0-314" fmla="*/ 431563 h 767482"/>
              <a:gd name="connsiteX1-315" fmla="*/ 1042119 w 2239277"/>
              <a:gd name="connsiteY1-316" fmla="*/ 4878 h 767482"/>
              <a:gd name="connsiteX2-317" fmla="*/ 2130682 w 2239277"/>
              <a:gd name="connsiteY2-318" fmla="*/ 764594 h 767482"/>
              <a:gd name="connsiteX3-319" fmla="*/ 1042119 w 2239277"/>
              <a:gd name="connsiteY3-320" fmla="*/ 284796 h 767482"/>
              <a:gd name="connsiteX4-321" fmla="*/ 428270 w 2239277"/>
              <a:gd name="connsiteY4-322" fmla="*/ 345446 h 767482"/>
              <a:gd name="connsiteX5-323" fmla="*/ 18775 w 2239277"/>
              <a:gd name="connsiteY5-324" fmla="*/ 431563 h 767482"/>
              <a:gd name="connsiteX0-325" fmla="*/ 15362 w 2331513"/>
              <a:gd name="connsiteY0-326" fmla="*/ 624178 h 763233"/>
              <a:gd name="connsiteX1-327" fmla="*/ 1133328 w 2331513"/>
              <a:gd name="connsiteY1-328" fmla="*/ 629 h 763233"/>
              <a:gd name="connsiteX2-329" fmla="*/ 2221891 w 2331513"/>
              <a:gd name="connsiteY2-330" fmla="*/ 760345 h 763233"/>
              <a:gd name="connsiteX3-331" fmla="*/ 1133328 w 2331513"/>
              <a:gd name="connsiteY3-332" fmla="*/ 280547 h 763233"/>
              <a:gd name="connsiteX4-333" fmla="*/ 519479 w 2331513"/>
              <a:gd name="connsiteY4-334" fmla="*/ 341197 h 763233"/>
              <a:gd name="connsiteX5-335" fmla="*/ 15362 w 2331513"/>
              <a:gd name="connsiteY5-336" fmla="*/ 624178 h 763233"/>
              <a:gd name="connsiteX0-337" fmla="*/ 22134 w 2338285"/>
              <a:gd name="connsiteY0-338" fmla="*/ 624178 h 763233"/>
              <a:gd name="connsiteX1-339" fmla="*/ 1140100 w 2338285"/>
              <a:gd name="connsiteY1-340" fmla="*/ 629 h 763233"/>
              <a:gd name="connsiteX2-341" fmla="*/ 2228663 w 2338285"/>
              <a:gd name="connsiteY2-342" fmla="*/ 760345 h 763233"/>
              <a:gd name="connsiteX3-343" fmla="*/ 1140100 w 2338285"/>
              <a:gd name="connsiteY3-344" fmla="*/ 280547 h 763233"/>
              <a:gd name="connsiteX4-345" fmla="*/ 366408 w 2338285"/>
              <a:gd name="connsiteY4-346" fmla="*/ 471335 h 763233"/>
              <a:gd name="connsiteX5-347" fmla="*/ 22134 w 2338285"/>
              <a:gd name="connsiteY5-348" fmla="*/ 624178 h 763233"/>
              <a:gd name="connsiteX0-349" fmla="*/ 26828 w 2342979"/>
              <a:gd name="connsiteY0-350" fmla="*/ 624178 h 763233"/>
              <a:gd name="connsiteX1-351" fmla="*/ 1144794 w 2342979"/>
              <a:gd name="connsiteY1-352" fmla="*/ 629 h 763233"/>
              <a:gd name="connsiteX2-353" fmla="*/ 2233357 w 2342979"/>
              <a:gd name="connsiteY2-354" fmla="*/ 760345 h 763233"/>
              <a:gd name="connsiteX3-355" fmla="*/ 1144794 w 2342979"/>
              <a:gd name="connsiteY3-356" fmla="*/ 280547 h 763233"/>
              <a:gd name="connsiteX4-357" fmla="*/ 371102 w 2342979"/>
              <a:gd name="connsiteY4-358" fmla="*/ 471335 h 763233"/>
              <a:gd name="connsiteX5-359" fmla="*/ 26828 w 2342979"/>
              <a:gd name="connsiteY5-360" fmla="*/ 624178 h 763233"/>
              <a:gd name="connsiteX0-361" fmla="*/ 26828 w 2372983"/>
              <a:gd name="connsiteY0-362" fmla="*/ 630248 h 769303"/>
              <a:gd name="connsiteX1-363" fmla="*/ 1144794 w 2372983"/>
              <a:gd name="connsiteY1-364" fmla="*/ 6699 h 769303"/>
              <a:gd name="connsiteX2-365" fmla="*/ 2233357 w 2372983"/>
              <a:gd name="connsiteY2-366" fmla="*/ 766415 h 769303"/>
              <a:gd name="connsiteX3-367" fmla="*/ 1144794 w 2372983"/>
              <a:gd name="connsiteY3-368" fmla="*/ 286617 h 769303"/>
              <a:gd name="connsiteX4-369" fmla="*/ 371102 w 2372983"/>
              <a:gd name="connsiteY4-370" fmla="*/ 477405 h 769303"/>
              <a:gd name="connsiteX5-371" fmla="*/ 26828 w 2372983"/>
              <a:gd name="connsiteY5-372" fmla="*/ 630248 h 769303"/>
              <a:gd name="connsiteX0-373" fmla="*/ 25873 w 2353688"/>
              <a:gd name="connsiteY0-374" fmla="*/ 481489 h 765836"/>
              <a:gd name="connsiteX1-375" fmla="*/ 1155377 w 2353688"/>
              <a:gd name="connsiteY1-376" fmla="*/ 3232 h 765836"/>
              <a:gd name="connsiteX2-377" fmla="*/ 2243940 w 2353688"/>
              <a:gd name="connsiteY2-378" fmla="*/ 762948 h 765836"/>
              <a:gd name="connsiteX3-379" fmla="*/ 1155377 w 2353688"/>
              <a:gd name="connsiteY3-380" fmla="*/ 283150 h 765836"/>
              <a:gd name="connsiteX4-381" fmla="*/ 381685 w 2353688"/>
              <a:gd name="connsiteY4-382" fmla="*/ 473938 h 765836"/>
              <a:gd name="connsiteX5-383" fmla="*/ 25873 w 2353688"/>
              <a:gd name="connsiteY5-384" fmla="*/ 481489 h 765836"/>
              <a:gd name="connsiteX0-385" fmla="*/ 25873 w 2358220"/>
              <a:gd name="connsiteY0-386" fmla="*/ 478367 h 762714"/>
              <a:gd name="connsiteX1-387" fmla="*/ 1155377 w 2358220"/>
              <a:gd name="connsiteY1-388" fmla="*/ 110 h 762714"/>
              <a:gd name="connsiteX2-389" fmla="*/ 2243940 w 2358220"/>
              <a:gd name="connsiteY2-390" fmla="*/ 759826 h 762714"/>
              <a:gd name="connsiteX3-391" fmla="*/ 1155377 w 2358220"/>
              <a:gd name="connsiteY3-392" fmla="*/ 280028 h 762714"/>
              <a:gd name="connsiteX4-393" fmla="*/ 381685 w 2358220"/>
              <a:gd name="connsiteY4-394" fmla="*/ 470816 h 762714"/>
              <a:gd name="connsiteX5-395" fmla="*/ 25873 w 2358220"/>
              <a:gd name="connsiteY5-396" fmla="*/ 478367 h 762714"/>
              <a:gd name="connsiteX0-397" fmla="*/ 41788 w 2374135"/>
              <a:gd name="connsiteY0-398" fmla="*/ 478367 h 762714"/>
              <a:gd name="connsiteX1-399" fmla="*/ 1171292 w 2374135"/>
              <a:gd name="connsiteY1-400" fmla="*/ 110 h 762714"/>
              <a:gd name="connsiteX2-401" fmla="*/ 2259855 w 2374135"/>
              <a:gd name="connsiteY2-402" fmla="*/ 759826 h 762714"/>
              <a:gd name="connsiteX3-403" fmla="*/ 1171292 w 2374135"/>
              <a:gd name="connsiteY3-404" fmla="*/ 280028 h 762714"/>
              <a:gd name="connsiteX4-405" fmla="*/ 397600 w 2374135"/>
              <a:gd name="connsiteY4-406" fmla="*/ 470816 h 762714"/>
              <a:gd name="connsiteX5-407" fmla="*/ 41788 w 2374135"/>
              <a:gd name="connsiteY5-408" fmla="*/ 478367 h 762714"/>
              <a:gd name="connsiteX0-409" fmla="*/ 41788 w 2374135"/>
              <a:gd name="connsiteY0-410" fmla="*/ 478367 h 762714"/>
              <a:gd name="connsiteX1-411" fmla="*/ 1171292 w 2374135"/>
              <a:gd name="connsiteY1-412" fmla="*/ 110 h 762714"/>
              <a:gd name="connsiteX2-413" fmla="*/ 2259855 w 2374135"/>
              <a:gd name="connsiteY2-414" fmla="*/ 759826 h 762714"/>
              <a:gd name="connsiteX3-415" fmla="*/ 1171292 w 2374135"/>
              <a:gd name="connsiteY3-416" fmla="*/ 280028 h 762714"/>
              <a:gd name="connsiteX4-417" fmla="*/ 397600 w 2374135"/>
              <a:gd name="connsiteY4-418" fmla="*/ 470816 h 762714"/>
              <a:gd name="connsiteX5-419" fmla="*/ 41788 w 2374135"/>
              <a:gd name="connsiteY5-420" fmla="*/ 478367 h 762714"/>
              <a:gd name="connsiteX0-421" fmla="*/ 41788 w 2374135"/>
              <a:gd name="connsiteY0-422" fmla="*/ 478367 h 762646"/>
              <a:gd name="connsiteX1-423" fmla="*/ 1171292 w 2374135"/>
              <a:gd name="connsiteY1-424" fmla="*/ 110 h 762646"/>
              <a:gd name="connsiteX2-425" fmla="*/ 2259855 w 2374135"/>
              <a:gd name="connsiteY2-426" fmla="*/ 759826 h 762646"/>
              <a:gd name="connsiteX3-427" fmla="*/ 1400200 w 2374135"/>
              <a:gd name="connsiteY3-428" fmla="*/ 266317 h 762646"/>
              <a:gd name="connsiteX4-429" fmla="*/ 397600 w 2374135"/>
              <a:gd name="connsiteY4-430" fmla="*/ 470816 h 762646"/>
              <a:gd name="connsiteX5-431" fmla="*/ 41788 w 2374135"/>
              <a:gd name="connsiteY5-432" fmla="*/ 478367 h 762646"/>
              <a:gd name="connsiteX0-433" fmla="*/ 41788 w 2374135"/>
              <a:gd name="connsiteY0-434" fmla="*/ 478367 h 762646"/>
              <a:gd name="connsiteX1-435" fmla="*/ 1171292 w 2374135"/>
              <a:gd name="connsiteY1-436" fmla="*/ 110 h 762646"/>
              <a:gd name="connsiteX2-437" fmla="*/ 2259855 w 2374135"/>
              <a:gd name="connsiteY2-438" fmla="*/ 759826 h 762646"/>
              <a:gd name="connsiteX3-439" fmla="*/ 1400200 w 2374135"/>
              <a:gd name="connsiteY3-440" fmla="*/ 266317 h 762646"/>
              <a:gd name="connsiteX4-441" fmla="*/ 397600 w 2374135"/>
              <a:gd name="connsiteY4-442" fmla="*/ 470816 h 762646"/>
              <a:gd name="connsiteX5-443" fmla="*/ 41788 w 2374135"/>
              <a:gd name="connsiteY5-444" fmla="*/ 478367 h 762646"/>
              <a:gd name="connsiteX0-445" fmla="*/ 41788 w 2374135"/>
              <a:gd name="connsiteY0-446" fmla="*/ 478367 h 762445"/>
              <a:gd name="connsiteX1-447" fmla="*/ 1171292 w 2374135"/>
              <a:gd name="connsiteY1-448" fmla="*/ 110 h 762445"/>
              <a:gd name="connsiteX2-449" fmla="*/ 2259855 w 2374135"/>
              <a:gd name="connsiteY2-450" fmla="*/ 759826 h 762445"/>
              <a:gd name="connsiteX3-451" fmla="*/ 1417299 w 2374135"/>
              <a:gd name="connsiteY3-452" fmla="*/ 221918 h 762445"/>
              <a:gd name="connsiteX4-453" fmla="*/ 397600 w 2374135"/>
              <a:gd name="connsiteY4-454" fmla="*/ 470816 h 762445"/>
              <a:gd name="connsiteX5-455" fmla="*/ 41788 w 2374135"/>
              <a:gd name="connsiteY5-456" fmla="*/ 478367 h 762445"/>
              <a:gd name="connsiteX0-457" fmla="*/ 41788 w 2374135"/>
              <a:gd name="connsiteY0-458" fmla="*/ 478367 h 763212"/>
              <a:gd name="connsiteX1-459" fmla="*/ 1171292 w 2374135"/>
              <a:gd name="connsiteY1-460" fmla="*/ 110 h 763212"/>
              <a:gd name="connsiteX2-461" fmla="*/ 2259855 w 2374135"/>
              <a:gd name="connsiteY2-462" fmla="*/ 759826 h 763212"/>
              <a:gd name="connsiteX3-463" fmla="*/ 1417299 w 2374135"/>
              <a:gd name="connsiteY3-464" fmla="*/ 221918 h 763212"/>
              <a:gd name="connsiteX4-465" fmla="*/ 397600 w 2374135"/>
              <a:gd name="connsiteY4-466" fmla="*/ 470816 h 763212"/>
              <a:gd name="connsiteX5-467" fmla="*/ 41788 w 2374135"/>
              <a:gd name="connsiteY5-468" fmla="*/ 478367 h 763212"/>
              <a:gd name="connsiteX0-469" fmla="*/ 41788 w 2374135"/>
              <a:gd name="connsiteY0-470" fmla="*/ 478367 h 763437"/>
              <a:gd name="connsiteX1-471" fmla="*/ 1171292 w 2374135"/>
              <a:gd name="connsiteY1-472" fmla="*/ 110 h 763437"/>
              <a:gd name="connsiteX2-473" fmla="*/ 2259855 w 2374135"/>
              <a:gd name="connsiteY2-474" fmla="*/ 759826 h 763437"/>
              <a:gd name="connsiteX3-475" fmla="*/ 1415357 w 2374135"/>
              <a:gd name="connsiteY3-476" fmla="*/ 252207 h 763437"/>
              <a:gd name="connsiteX4-477" fmla="*/ 397600 w 2374135"/>
              <a:gd name="connsiteY4-478" fmla="*/ 470816 h 763437"/>
              <a:gd name="connsiteX5-479" fmla="*/ 41788 w 2374135"/>
              <a:gd name="connsiteY5-480" fmla="*/ 478367 h 763437"/>
              <a:gd name="connsiteX0-481" fmla="*/ 41788 w 2374135"/>
              <a:gd name="connsiteY0-482" fmla="*/ 478367 h 763437"/>
              <a:gd name="connsiteX1-483" fmla="*/ 1171292 w 2374135"/>
              <a:gd name="connsiteY1-484" fmla="*/ 110 h 763437"/>
              <a:gd name="connsiteX2-485" fmla="*/ 2259855 w 2374135"/>
              <a:gd name="connsiteY2-486" fmla="*/ 759826 h 763437"/>
              <a:gd name="connsiteX3-487" fmla="*/ 1415357 w 2374135"/>
              <a:gd name="connsiteY3-488" fmla="*/ 252207 h 763437"/>
              <a:gd name="connsiteX4-489" fmla="*/ 397600 w 2374135"/>
              <a:gd name="connsiteY4-490" fmla="*/ 470816 h 763437"/>
              <a:gd name="connsiteX5-491" fmla="*/ 41788 w 2374135"/>
              <a:gd name="connsiteY5-492" fmla="*/ 478367 h 763437"/>
              <a:gd name="connsiteX0-493" fmla="*/ 41788 w 2370937"/>
              <a:gd name="connsiteY0-494" fmla="*/ 466336 h 751406"/>
              <a:gd name="connsiteX1-495" fmla="*/ 1127766 w 2370937"/>
              <a:gd name="connsiteY1-496" fmla="*/ 114 h 751406"/>
              <a:gd name="connsiteX2-497" fmla="*/ 2259855 w 2370937"/>
              <a:gd name="connsiteY2-498" fmla="*/ 747795 h 751406"/>
              <a:gd name="connsiteX3-499" fmla="*/ 1415357 w 2370937"/>
              <a:gd name="connsiteY3-500" fmla="*/ 240176 h 751406"/>
              <a:gd name="connsiteX4-501" fmla="*/ 397600 w 2370937"/>
              <a:gd name="connsiteY4-502" fmla="*/ 458785 h 751406"/>
              <a:gd name="connsiteX5-503" fmla="*/ 41788 w 2370937"/>
              <a:gd name="connsiteY5-504" fmla="*/ 466336 h 751406"/>
              <a:gd name="connsiteX0-505" fmla="*/ 41788 w 2273135"/>
              <a:gd name="connsiteY0-506" fmla="*/ 477933 h 763003"/>
              <a:gd name="connsiteX1-507" fmla="*/ 1127766 w 2273135"/>
              <a:gd name="connsiteY1-508" fmla="*/ 11711 h 763003"/>
              <a:gd name="connsiteX2-509" fmla="*/ 1875517 w 2273135"/>
              <a:gd name="connsiteY2-510" fmla="*/ 193032 h 763003"/>
              <a:gd name="connsiteX3-511" fmla="*/ 2259855 w 2273135"/>
              <a:gd name="connsiteY3-512" fmla="*/ 759392 h 763003"/>
              <a:gd name="connsiteX4-513" fmla="*/ 1415357 w 2273135"/>
              <a:gd name="connsiteY4-514" fmla="*/ 251773 h 763003"/>
              <a:gd name="connsiteX5-515" fmla="*/ 397600 w 2273135"/>
              <a:gd name="connsiteY5-516" fmla="*/ 470382 h 763003"/>
              <a:gd name="connsiteX6-517" fmla="*/ 41788 w 2273135"/>
              <a:gd name="connsiteY6-518" fmla="*/ 477933 h 763003"/>
              <a:gd name="connsiteX0-519" fmla="*/ 41788 w 2273135"/>
              <a:gd name="connsiteY0-520" fmla="*/ 484314 h 769384"/>
              <a:gd name="connsiteX1-521" fmla="*/ 1127766 w 2273135"/>
              <a:gd name="connsiteY1-522" fmla="*/ 18092 h 769384"/>
              <a:gd name="connsiteX2-523" fmla="*/ 1875517 w 2273135"/>
              <a:gd name="connsiteY2-524" fmla="*/ 199413 h 769384"/>
              <a:gd name="connsiteX3-525" fmla="*/ 2259855 w 2273135"/>
              <a:gd name="connsiteY3-526" fmla="*/ 765773 h 769384"/>
              <a:gd name="connsiteX4-527" fmla="*/ 1415357 w 2273135"/>
              <a:gd name="connsiteY4-528" fmla="*/ 258154 h 769384"/>
              <a:gd name="connsiteX5-529" fmla="*/ 397600 w 2273135"/>
              <a:gd name="connsiteY5-530" fmla="*/ 476763 h 769384"/>
              <a:gd name="connsiteX6-531" fmla="*/ 41788 w 2273135"/>
              <a:gd name="connsiteY6-532" fmla="*/ 484314 h 769384"/>
              <a:gd name="connsiteX0-533" fmla="*/ 41788 w 2359350"/>
              <a:gd name="connsiteY0-534" fmla="*/ 484314 h 769384"/>
              <a:gd name="connsiteX1-535" fmla="*/ 1127766 w 2359350"/>
              <a:gd name="connsiteY1-536" fmla="*/ 18092 h 769384"/>
              <a:gd name="connsiteX2-537" fmla="*/ 1875517 w 2359350"/>
              <a:gd name="connsiteY2-538" fmla="*/ 199413 h 769384"/>
              <a:gd name="connsiteX3-539" fmla="*/ 2259855 w 2359350"/>
              <a:gd name="connsiteY3-540" fmla="*/ 765773 h 769384"/>
              <a:gd name="connsiteX4-541" fmla="*/ 1415357 w 2359350"/>
              <a:gd name="connsiteY4-542" fmla="*/ 258154 h 769384"/>
              <a:gd name="connsiteX5-543" fmla="*/ 397600 w 2359350"/>
              <a:gd name="connsiteY5-544" fmla="*/ 476763 h 769384"/>
              <a:gd name="connsiteX6-545" fmla="*/ 41788 w 2359350"/>
              <a:gd name="connsiteY6-546" fmla="*/ 484314 h 769384"/>
              <a:gd name="connsiteX0-547" fmla="*/ 41788 w 2314608"/>
              <a:gd name="connsiteY0-548" fmla="*/ 484314 h 769384"/>
              <a:gd name="connsiteX1-549" fmla="*/ 1127766 w 2314608"/>
              <a:gd name="connsiteY1-550" fmla="*/ 18092 h 769384"/>
              <a:gd name="connsiteX2-551" fmla="*/ 1875517 w 2314608"/>
              <a:gd name="connsiteY2-552" fmla="*/ 199413 h 769384"/>
              <a:gd name="connsiteX3-553" fmla="*/ 2259855 w 2314608"/>
              <a:gd name="connsiteY3-554" fmla="*/ 765773 h 769384"/>
              <a:gd name="connsiteX4-555" fmla="*/ 1415357 w 2314608"/>
              <a:gd name="connsiteY4-556" fmla="*/ 258154 h 769384"/>
              <a:gd name="connsiteX5-557" fmla="*/ 397600 w 2314608"/>
              <a:gd name="connsiteY5-558" fmla="*/ 476763 h 769384"/>
              <a:gd name="connsiteX6-559" fmla="*/ 41788 w 2314608"/>
              <a:gd name="connsiteY6-560" fmla="*/ 484314 h 769384"/>
            </a:gdLst>
            <a:ahLst/>
            <a:cxnLst>
              <a:cxn ang="0">
                <a:pos x="connsiteX0-547" y="connsiteY0-548"/>
              </a:cxn>
              <a:cxn ang="0">
                <a:pos x="connsiteX1-549" y="connsiteY1-550"/>
              </a:cxn>
              <a:cxn ang="0">
                <a:pos x="connsiteX2-551" y="connsiteY2-552"/>
              </a:cxn>
              <a:cxn ang="0">
                <a:pos x="connsiteX3-553" y="connsiteY3-554"/>
              </a:cxn>
              <a:cxn ang="0">
                <a:pos x="connsiteX4-555" y="connsiteY4-556"/>
              </a:cxn>
              <a:cxn ang="0">
                <a:pos x="connsiteX5-557" y="connsiteY5-558"/>
              </a:cxn>
              <a:cxn ang="0">
                <a:pos x="connsiteX6-559" y="connsiteY6-560"/>
              </a:cxn>
            </a:cxnLst>
            <a:rect l="l" t="t" r="r" b="b"/>
            <a:pathLst>
              <a:path w="2314608" h="769384">
                <a:moveTo>
                  <a:pt x="41788" y="484314"/>
                </a:moveTo>
                <a:cubicBezTo>
                  <a:pt x="41788" y="437661"/>
                  <a:pt x="691663" y="10012"/>
                  <a:pt x="1127766" y="18092"/>
                </a:cubicBezTo>
                <a:cubicBezTo>
                  <a:pt x="1433388" y="-29392"/>
                  <a:pt x="1448596" y="11749"/>
                  <a:pt x="1875517" y="199413"/>
                </a:cubicBezTo>
                <a:cubicBezTo>
                  <a:pt x="2415552" y="623577"/>
                  <a:pt x="2336548" y="755983"/>
                  <a:pt x="2259855" y="765773"/>
                </a:cubicBezTo>
                <a:cubicBezTo>
                  <a:pt x="2259855" y="812426"/>
                  <a:pt x="1875753" y="394171"/>
                  <a:pt x="1415357" y="258154"/>
                </a:cubicBezTo>
                <a:cubicBezTo>
                  <a:pt x="861127" y="183752"/>
                  <a:pt x="661273" y="387383"/>
                  <a:pt x="397600" y="476763"/>
                </a:cubicBezTo>
                <a:cubicBezTo>
                  <a:pt x="12916" y="762707"/>
                  <a:pt x="-60520" y="541075"/>
                  <a:pt x="41788" y="4843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 name="矩形 9"/>
          <p:cNvSpPr/>
          <p:nvPr userDrawn="1"/>
        </p:nvSpPr>
        <p:spPr>
          <a:xfrm rot="20928718">
            <a:off x="4534768" y="2124092"/>
            <a:ext cx="26907" cy="5963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11" name="曲线连接符 10"/>
          <p:cNvCxnSpPr/>
          <p:nvPr userDrawn="1"/>
        </p:nvCxnSpPr>
        <p:spPr>
          <a:xfrm flipV="1">
            <a:off x="4518121" y="2139852"/>
            <a:ext cx="93625" cy="72482"/>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曲线连接符 11"/>
          <p:cNvCxnSpPr/>
          <p:nvPr userDrawn="1"/>
        </p:nvCxnSpPr>
        <p:spPr>
          <a:xfrm>
            <a:off x="4613357" y="2137842"/>
            <a:ext cx="97483" cy="80108"/>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曲线连接符 12"/>
          <p:cNvCxnSpPr/>
          <p:nvPr userDrawn="1"/>
        </p:nvCxnSpPr>
        <p:spPr>
          <a:xfrm flipV="1">
            <a:off x="4708341" y="2138067"/>
            <a:ext cx="89216" cy="80486"/>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曲线连接符 13"/>
          <p:cNvCxnSpPr/>
          <p:nvPr userDrawn="1"/>
        </p:nvCxnSpPr>
        <p:spPr>
          <a:xfrm>
            <a:off x="4798917" y="2137319"/>
            <a:ext cx="78403" cy="84222"/>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rot="671282" flipH="1">
            <a:off x="4834595" y="2114618"/>
            <a:ext cx="26907" cy="5963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同侧圆角矩形 15"/>
          <p:cNvSpPr/>
          <p:nvPr userDrawn="1"/>
        </p:nvSpPr>
        <p:spPr>
          <a:xfrm flipV="1">
            <a:off x="4513308" y="2692168"/>
            <a:ext cx="369612" cy="368181"/>
          </a:xfrm>
          <a:prstGeom prst="round2Same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userDrawn="1"/>
        </p:nvSpPr>
        <p:spPr>
          <a:xfrm>
            <a:off x="4610098" y="3054748"/>
            <a:ext cx="173605" cy="50402"/>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userDrawn="1"/>
        </p:nvSpPr>
        <p:spPr>
          <a:xfrm rot="20944220">
            <a:off x="4460502" y="2755477"/>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圆角矩形 18"/>
          <p:cNvSpPr/>
          <p:nvPr userDrawn="1"/>
        </p:nvSpPr>
        <p:spPr>
          <a:xfrm rot="20944220">
            <a:off x="4460502" y="2824721"/>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圆角矩形 19"/>
          <p:cNvSpPr/>
          <p:nvPr userDrawn="1"/>
        </p:nvSpPr>
        <p:spPr>
          <a:xfrm rot="20944220">
            <a:off x="4455060" y="2893616"/>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圆角矩形 20"/>
          <p:cNvSpPr/>
          <p:nvPr userDrawn="1"/>
        </p:nvSpPr>
        <p:spPr>
          <a:xfrm rot="20944220">
            <a:off x="4455060" y="2962511"/>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椭圆 21"/>
          <p:cNvSpPr/>
          <p:nvPr userDrawn="1"/>
        </p:nvSpPr>
        <p:spPr>
          <a:xfrm>
            <a:off x="5129102" y="1823021"/>
            <a:ext cx="1954658" cy="1954658"/>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spcAft>
                <a:spcPts val="0"/>
              </a:spcAft>
            </a:pPr>
            <a:endParaRPr lang="zh-CN" altLang="en-US" sz="13800" b="1" dirty="0">
              <a:solidFill>
                <a:prstClr val="white"/>
              </a:solidFill>
              <a:latin typeface="Arial" panose="020B0604020202020204" pitchFamily="34" charset="0"/>
              <a:ea typeface="宋体" panose="02010600030101010101" pitchFamily="2" charset="-122"/>
              <a:cs typeface="Arial" panose="020B0604020202020204" pitchFamily="34" charset="0"/>
            </a:endParaRPr>
          </a:p>
        </p:txBody>
      </p:sp>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3225600" y="838800"/>
            <a:ext cx="5817600" cy="979200"/>
          </a:xfrm>
        </p:spPr>
        <p:txBody>
          <a:bodyPr lIns="0" tIns="0" rIns="0"/>
          <a:lstStyle>
            <a:lvl1pPr algn="ctr">
              <a:defRPr/>
            </a:lvl1p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1202400" y="2538000"/>
            <a:ext cx="4550400" cy="35568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hasCustomPrompt="1"/>
          </p:nvPr>
        </p:nvSpPr>
        <p:spPr>
          <a:xfrm>
            <a:off x="6386400" y="2538000"/>
            <a:ext cx="4550400" cy="35568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8" name="矩形 7"/>
          <p:cNvSpPr/>
          <p:nvPr userDrawn="1"/>
        </p:nvSpPr>
        <p:spPr>
          <a:xfrm>
            <a:off x="3225023" y="1841500"/>
            <a:ext cx="2921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9" name="矩形 8"/>
          <p:cNvSpPr/>
          <p:nvPr userDrawn="1"/>
        </p:nvSpPr>
        <p:spPr>
          <a:xfrm>
            <a:off x="6120623" y="1841500"/>
            <a:ext cx="2921000"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5" name="日期占位符 4"/>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内容占位符 3"/>
          <p:cNvSpPr>
            <a:spLocks noGrp="1"/>
          </p:cNvSpPr>
          <p:nvPr>
            <p:ph sz="half" idx="2" hasCustomPrompt="1"/>
          </p:nvPr>
        </p:nvSpPr>
        <p:spPr>
          <a:xfrm>
            <a:off x="839788" y="2553201"/>
            <a:ext cx="5157787"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hasCustomPrompt="1"/>
          </p:nvPr>
        </p:nvSpPr>
        <p:spPr>
          <a:xfrm>
            <a:off x="6172200" y="2553201"/>
            <a:ext cx="5183188"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532400" y="1332000"/>
            <a:ext cx="7048800" cy="2386800"/>
          </a:xfrm>
        </p:spPr>
        <p:txBody>
          <a:bodyPr bIns="46800" anchor="b" anchorCtr="0">
            <a:normAutofit/>
          </a:bodyPr>
          <a:lstStyle>
            <a:lvl1pPr algn="ctr">
              <a:defRPr sz="9600"/>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7" y="457200"/>
            <a:ext cx="4165200" cy="1600200"/>
          </a:xfrm>
        </p:spPr>
        <p:txBody>
          <a:bodyPr anchor="b"/>
          <a:lstStyle>
            <a:lvl1pPr>
              <a:defRPr sz="3200"/>
            </a:lvl1pPr>
          </a:lstStyle>
          <a:p>
            <a:r>
              <a:rPr lang="zh-CN" altLang="en-US" dirty="0" smtClean="0"/>
              <a:t>单击此处编辑标题</a:t>
            </a:r>
            <a:endParaRPr lang="zh-CN" altLang="en-US" dirty="0"/>
          </a:p>
        </p:txBody>
      </p:sp>
      <p:sp>
        <p:nvSpPr>
          <p:cNvPr id="3" name="图片占位符 2"/>
          <p:cNvSpPr>
            <a:spLocks noGrp="1"/>
          </p:cNvSpPr>
          <p:nvPr>
            <p:ph type="pic" idx="1"/>
          </p:nvPr>
        </p:nvSpPr>
        <p:spPr>
          <a:xfrm>
            <a:off x="5183188"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800"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642764" y="365125"/>
            <a:ext cx="1711035" cy="5811838"/>
          </a:xfrm>
        </p:spPr>
        <p:txBody>
          <a:bodyPr vert="eaVert"/>
          <a:lstStyle/>
          <a:p>
            <a:r>
              <a:rPr lang="zh-CN" altLang="en-US" dirty="0" smtClean="0"/>
              <a:t>单击此处编辑母版标题样式</a:t>
            </a:r>
            <a:endParaRPr lang="zh-CN" altLang="en-US" dirty="0"/>
          </a:p>
        </p:txBody>
      </p:sp>
      <p:sp>
        <p:nvSpPr>
          <p:cNvPr id="3" name="竖排文字占位符 2"/>
          <p:cNvSpPr>
            <a:spLocks noGrp="1"/>
          </p:cNvSpPr>
          <p:nvPr>
            <p:ph type="body" orient="vert" idx="1" hasCustomPrompt="1"/>
          </p:nvPr>
        </p:nvSpPr>
        <p:spPr>
          <a:xfrm>
            <a:off x="838200" y="365125"/>
            <a:ext cx="8652164" cy="5811838"/>
          </a:xfrm>
        </p:spPr>
        <p:txBody>
          <a:bodyPr vert="eaVert"/>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
        <p:nvSpPr>
          <p:cNvPr id="7" name="内容占位符 6"/>
          <p:cNvSpPr>
            <a:spLocks noGrp="1"/>
          </p:cNvSpPr>
          <p:nvPr>
            <p:ph sz="quarter" idx="13"/>
          </p:nvPr>
        </p:nvSpPr>
        <p:spPr>
          <a:xfrm>
            <a:off x="838800" y="363600"/>
            <a:ext cx="10515600"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2" Type="http://schemas.openxmlformats.org/officeDocument/2006/relationships/theme" Target="../theme/theme2.xml"/><Relationship Id="rId11" Type="http://schemas.openxmlformats.org/officeDocument/2006/relationships/image" Target="../media/image4.png"/><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155575"/>
            <a:ext cx="10515600" cy="79692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143000"/>
            <a:ext cx="10515600" cy="5033963"/>
          </a:xfrm>
          <a:prstGeom prst="rect">
            <a:avLst/>
          </a:prstGeom>
        </p:spPr>
        <p:txBody>
          <a:bodyPr vert="horz" lIns="91440" tIns="45720" rIns="91440" bIns="45720" rtlCol="0">
            <a:normAutofit/>
          </a:body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800" baseline="0">
                <a:solidFill>
                  <a:schemeClr val="tx1">
                    <a:tint val="75000"/>
                  </a:schemeClr>
                </a:solidFill>
                <a:latin typeface="+mn-lt"/>
                <a:ea typeface="+mn-ea"/>
              </a:defRPr>
            </a:lvl1pPr>
          </a:lstStyle>
          <a:p>
            <a:fld id="{A1BB201A-7235-4E23-BDB2-9F9A947DC44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800" baseline="0">
                <a:solidFill>
                  <a:schemeClr val="tx1">
                    <a:tint val="75000"/>
                  </a:schemeClr>
                </a:solidFill>
                <a:latin typeface="+mn-lt"/>
                <a:ea typeface="+mn-ea"/>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800" baseline="0">
                <a:solidFill>
                  <a:schemeClr val="tx1">
                    <a:tint val="75000"/>
                  </a:schemeClr>
                </a:solidFill>
                <a:latin typeface="+mn-lt"/>
                <a:ea typeface="+mn-ea"/>
              </a:defRPr>
            </a:lvl1pPr>
          </a:lstStyle>
          <a:p>
            <a:fld id="{4040BD5F-9460-4C8E-A23B-637455E4D55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txStyles>
    <p:titleStyle>
      <a:lvl1pPr algn="l" defTabSz="914400" rtl="0" eaLnBrk="1" latinLnBrk="0" hangingPunct="1">
        <a:lnSpc>
          <a:spcPct val="90000"/>
        </a:lnSpc>
        <a:spcBef>
          <a:spcPct val="0"/>
        </a:spcBef>
        <a:buNone/>
        <a:defRPr sz="3600" b="1" kern="1200">
          <a:solidFill>
            <a:schemeClr val="accent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rgbClr val="51515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rgbClr val="51515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24.png"/><Relationship Id="rId1" Type="http://schemas.openxmlformats.org/officeDocument/2006/relationships/image" Target="../media/image23.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slide" Target="slide4.xml"/><Relationship Id="rId1" Type="http://schemas.openxmlformats.org/officeDocument/2006/relationships/image" Target="../media/image25.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xml"/><Relationship Id="rId5" Type="http://schemas.openxmlformats.org/officeDocument/2006/relationships/slide" Target="slide4.xml"/><Relationship Id="rId4" Type="http://schemas.openxmlformats.org/officeDocument/2006/relationships/image" Target="../media/image27.jpeg"/><Relationship Id="rId3" Type="http://schemas.openxmlformats.org/officeDocument/2006/relationships/image" Target="../media/image17.jpeg"/><Relationship Id="rId2" Type="http://schemas.openxmlformats.org/officeDocument/2006/relationships/image" Target="../media/image26.jpeg"/><Relationship Id="rId1" Type="http://schemas.openxmlformats.org/officeDocument/2006/relationships/image" Target="../media/image19.pn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1.xml"/><Relationship Id="rId5" Type="http://schemas.openxmlformats.org/officeDocument/2006/relationships/slide" Target="slide4.xml"/><Relationship Id="rId4" Type="http://schemas.openxmlformats.org/officeDocument/2006/relationships/image" Target="../media/image31.jpeg"/><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pn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1.xml"/><Relationship Id="rId5" Type="http://schemas.openxmlformats.org/officeDocument/2006/relationships/slide" Target="slide4.xml"/><Relationship Id="rId4" Type="http://schemas.openxmlformats.org/officeDocument/2006/relationships/image" Target="../media/image35.jpeg"/><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image" Target="../media/image32.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1.xml"/><Relationship Id="rId5" Type="http://schemas.openxmlformats.org/officeDocument/2006/relationships/slide" Target="slide4.xml"/><Relationship Id="rId4" Type="http://schemas.openxmlformats.org/officeDocument/2006/relationships/image" Target="../media/image39.jpeg"/><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image" Target="../media/image36.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image" Target="../media/image41.jpeg"/><Relationship Id="rId2" Type="http://schemas.openxmlformats.org/officeDocument/2006/relationships/slide" Target="slide4.xml"/><Relationship Id="rId1" Type="http://schemas.openxmlformats.org/officeDocument/2006/relationships/image" Target="../media/image40.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42.jpeg"/><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image" Target="../media/image44.jpeg"/><Relationship Id="rId2" Type="http://schemas.openxmlformats.org/officeDocument/2006/relationships/slide" Target="slide4.xml"/><Relationship Id="rId1" Type="http://schemas.openxmlformats.org/officeDocument/2006/relationships/image" Target="../media/image43.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image" Target="../media/image46.jpeg"/><Relationship Id="rId2" Type="http://schemas.openxmlformats.org/officeDocument/2006/relationships/slide" Target="slide4.xml"/><Relationship Id="rId1" Type="http://schemas.openxmlformats.org/officeDocument/2006/relationships/image" Target="../media/image45.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jpeg"/><Relationship Id="rId3" Type="http://schemas.openxmlformats.org/officeDocument/2006/relationships/slide" Target="slide3.xml"/><Relationship Id="rId2" Type="http://schemas.openxmlformats.org/officeDocument/2006/relationships/image" Target="../media/image9.pn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1.xml"/><Relationship Id="rId4" Type="http://schemas.openxmlformats.org/officeDocument/2006/relationships/image" Target="../media/image48.png"/><Relationship Id="rId3" Type="http://schemas.openxmlformats.org/officeDocument/2006/relationships/slide" Target="slide4.xml"/><Relationship Id="rId2" Type="http://schemas.openxmlformats.org/officeDocument/2006/relationships/image" Target="../media/image47.png"/><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1.xml"/><Relationship Id="rId4" Type="http://schemas.openxmlformats.org/officeDocument/2006/relationships/image" Target="../media/image51.png"/><Relationship Id="rId3" Type="http://schemas.openxmlformats.org/officeDocument/2006/relationships/slide" Target="slide4.xml"/><Relationship Id="rId2" Type="http://schemas.openxmlformats.org/officeDocument/2006/relationships/image" Target="../media/image50.png"/><Relationship Id="rId1" Type="http://schemas.openxmlformats.org/officeDocument/2006/relationships/image" Target="../media/image49.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xml"/><Relationship Id="rId4" Type="http://schemas.openxmlformats.org/officeDocument/2006/relationships/image" Target="../media/image54.png"/><Relationship Id="rId3" Type="http://schemas.openxmlformats.org/officeDocument/2006/relationships/slide" Target="slide4.xml"/><Relationship Id="rId2" Type="http://schemas.openxmlformats.org/officeDocument/2006/relationships/image" Target="../media/image53.png"/><Relationship Id="rId1" Type="http://schemas.openxmlformats.org/officeDocument/2006/relationships/image" Target="../media/image52.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image" Target="../media/image55.png"/><Relationship Id="rId1" Type="http://schemas.openxmlformats.org/officeDocument/2006/relationships/slide" Target="slide4.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56.jpeg"/><Relationship Id="rId1" Type="http://schemas.openxmlformats.org/officeDocument/2006/relationships/image" Target="../media/image47.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58.jpeg"/><Relationship Id="rId1" Type="http://schemas.openxmlformats.org/officeDocument/2006/relationships/image" Target="../media/image57.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openxmlformats.org/officeDocument/2006/relationships/slide" Target="slide4.xml"/><Relationship Id="rId1" Type="http://schemas.openxmlformats.org/officeDocument/2006/relationships/image" Target="../media/image59.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61.jpeg"/><Relationship Id="rId1" Type="http://schemas.openxmlformats.org/officeDocument/2006/relationships/image" Target="../media/image60.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47.png"/><Relationship Id="rId1" Type="http://schemas.openxmlformats.org/officeDocument/2006/relationships/image" Target="../media/image19.pn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1.xml"/><Relationship Id="rId4" Type="http://schemas.openxmlformats.org/officeDocument/2006/relationships/slide" Target="slide4.xml"/><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image" Target="../media/image62.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 Target="slide3.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xml"/><Relationship Id="rId2" Type="http://schemas.openxmlformats.org/officeDocument/2006/relationships/slide" Target="slide4.xml"/><Relationship Id="rId1" Type="http://schemas.openxmlformats.org/officeDocument/2006/relationships/image" Target="../media/image65.pn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1.xml"/><Relationship Id="rId4" Type="http://schemas.openxmlformats.org/officeDocument/2006/relationships/slide" Target="slide4.xml"/><Relationship Id="rId3" Type="http://schemas.openxmlformats.org/officeDocument/2006/relationships/image" Target="../media/image68.jpeg"/><Relationship Id="rId2" Type="http://schemas.openxmlformats.org/officeDocument/2006/relationships/image" Target="../media/image67.png"/><Relationship Id="rId1" Type="http://schemas.openxmlformats.org/officeDocument/2006/relationships/image" Target="../media/image66.png"/></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1.xml"/><Relationship Id="rId4" Type="http://schemas.openxmlformats.org/officeDocument/2006/relationships/image" Target="../media/image71.png"/><Relationship Id="rId3" Type="http://schemas.openxmlformats.org/officeDocument/2006/relationships/slide" Target="slide4.xml"/><Relationship Id="rId2" Type="http://schemas.openxmlformats.org/officeDocument/2006/relationships/image" Target="../media/image70.jpeg"/><Relationship Id="rId1" Type="http://schemas.openxmlformats.org/officeDocument/2006/relationships/image" Target="../media/image69.png"/></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1.xml"/><Relationship Id="rId4" Type="http://schemas.openxmlformats.org/officeDocument/2006/relationships/slide" Target="slide4.xml"/><Relationship Id="rId3" Type="http://schemas.openxmlformats.org/officeDocument/2006/relationships/image" Target="../media/image74.jpeg"/><Relationship Id="rId2" Type="http://schemas.openxmlformats.org/officeDocument/2006/relationships/image" Target="../media/image73.png"/><Relationship Id="rId1" Type="http://schemas.openxmlformats.org/officeDocument/2006/relationships/image" Target="../media/image72.png"/></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1.xml"/><Relationship Id="rId4" Type="http://schemas.openxmlformats.org/officeDocument/2006/relationships/slide" Target="slide4.xml"/><Relationship Id="rId3" Type="http://schemas.openxmlformats.org/officeDocument/2006/relationships/image" Target="../media/image77.jpeg"/><Relationship Id="rId2" Type="http://schemas.openxmlformats.org/officeDocument/2006/relationships/image" Target="../media/image76.png"/><Relationship Id="rId1" Type="http://schemas.openxmlformats.org/officeDocument/2006/relationships/image" Target="../media/image75.png"/></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1.xml"/><Relationship Id="rId4" Type="http://schemas.openxmlformats.org/officeDocument/2006/relationships/slide" Target="slide4.xml"/><Relationship Id="rId3" Type="http://schemas.openxmlformats.org/officeDocument/2006/relationships/image" Target="../media/image80.jpeg"/><Relationship Id="rId2" Type="http://schemas.openxmlformats.org/officeDocument/2006/relationships/image" Target="../media/image79.png"/><Relationship Id="rId1" Type="http://schemas.openxmlformats.org/officeDocument/2006/relationships/image" Target="../media/image78.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82.png"/><Relationship Id="rId1" Type="http://schemas.openxmlformats.org/officeDocument/2006/relationships/image" Target="../media/image81.png"/></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1.xml"/><Relationship Id="rId4" Type="http://schemas.openxmlformats.org/officeDocument/2006/relationships/slide" Target="slide4.xml"/><Relationship Id="rId3" Type="http://schemas.openxmlformats.org/officeDocument/2006/relationships/image" Target="../media/image85.jpeg"/><Relationship Id="rId2" Type="http://schemas.openxmlformats.org/officeDocument/2006/relationships/image" Target="../media/image84.png"/><Relationship Id="rId1" Type="http://schemas.openxmlformats.org/officeDocument/2006/relationships/image" Target="../media/image83.png"/></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8.xml"/><Relationship Id="rId5" Type="http://schemas.openxmlformats.org/officeDocument/2006/relationships/slideLayout" Target="../slideLayouts/slideLayout1.xml"/><Relationship Id="rId4" Type="http://schemas.openxmlformats.org/officeDocument/2006/relationships/slide" Target="slide4.xml"/><Relationship Id="rId3" Type="http://schemas.openxmlformats.org/officeDocument/2006/relationships/image" Target="../media/image88.jpeg"/><Relationship Id="rId2" Type="http://schemas.openxmlformats.org/officeDocument/2006/relationships/image" Target="../media/image87.png"/><Relationship Id="rId1" Type="http://schemas.openxmlformats.org/officeDocument/2006/relationships/image" Target="../media/image86.png"/></Relationships>
</file>

<file path=ppt/slides/_rels/slide39.xml.rels><?xml version="1.0" encoding="UTF-8" standalone="yes"?>
<Relationships xmlns="http://schemas.openxmlformats.org/package/2006/relationships"><Relationship Id="rId6" Type="http://schemas.openxmlformats.org/officeDocument/2006/relationships/notesSlide" Target="../notesSlides/notesSlide39.xml"/><Relationship Id="rId5" Type="http://schemas.openxmlformats.org/officeDocument/2006/relationships/slideLayout" Target="../slideLayouts/slideLayout1.xml"/><Relationship Id="rId4" Type="http://schemas.openxmlformats.org/officeDocument/2006/relationships/slide" Target="slide4.xml"/><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image" Target="../media/image89.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17.jpeg"/><Relationship Id="rId1" Type="http://schemas.openxmlformats.org/officeDocument/2006/relationships/image" Target="../media/image16.jpeg"/></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92.jpeg"/><Relationship Id="rId1" Type="http://schemas.openxmlformats.org/officeDocument/2006/relationships/image" Target="../media/image47.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94.jpeg"/><Relationship Id="rId1" Type="http://schemas.openxmlformats.org/officeDocument/2006/relationships/image" Target="../media/image93.png"/></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96.jpeg"/><Relationship Id="rId1" Type="http://schemas.openxmlformats.org/officeDocument/2006/relationships/image" Target="../media/image95.png"/></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98.jpeg"/><Relationship Id="rId1" Type="http://schemas.openxmlformats.org/officeDocument/2006/relationships/image" Target="../media/image97.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16.xml"/><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slide" Target="slide4.xml"/><Relationship Id="rId1" Type="http://schemas.openxmlformats.org/officeDocument/2006/relationships/image" Target="../media/image18.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slide" Target="slide4.xml"/><Relationship Id="rId1" Type="http://schemas.openxmlformats.org/officeDocument/2006/relationships/image" Target="../media/image19.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image" Target="../media/image20.jpeg"/><Relationship Id="rId2" Type="http://schemas.openxmlformats.org/officeDocument/2006/relationships/slide" Target="slide4.xml"/><Relationship Id="rId1" Type="http://schemas.openxmlformats.org/officeDocument/2006/relationships/image" Target="../media/image19.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21.jpeg"/><Relationship Id="rId1" Type="http://schemas.openxmlformats.org/officeDocument/2006/relationships/image" Target="../media/image19.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slide" Target="slide4.xml"/><Relationship Id="rId1"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矩形 17"/>
          <p:cNvSpPr/>
          <p:nvPr/>
        </p:nvSpPr>
        <p:spPr>
          <a:xfrm>
            <a:off x="-2540" y="2433638"/>
            <a:ext cx="12193588" cy="2060575"/>
          </a:xfrm>
          <a:prstGeom prst="rect">
            <a:avLst/>
          </a:prstGeom>
          <a:solidFill>
            <a:srgbClr val="9BBB59"/>
          </a:solidFill>
          <a:ln w="25400">
            <a:noFill/>
          </a:ln>
        </p:spPr>
        <p:txBody>
          <a:bodyPr lIns="91422" tIns="45711" rIns="91422" bIns="45711" anchor="ctr"/>
          <a:p>
            <a:pPr lvl="0">
              <a:lnSpc>
                <a:spcPct val="100000"/>
              </a:lnSpc>
            </a:pPr>
            <a:endParaRPr sz="44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00" name="组合 4099"/>
          <p:cNvGrpSpPr/>
          <p:nvPr/>
        </p:nvGrpSpPr>
        <p:grpSpPr>
          <a:xfrm>
            <a:off x="695960" y="2276475"/>
            <a:ext cx="2638425" cy="2320925"/>
            <a:chOff x="0" y="0"/>
            <a:chExt cx="2638768" cy="2320472"/>
          </a:xfrm>
        </p:grpSpPr>
        <p:sp>
          <p:nvSpPr>
            <p:cNvPr id="4101" name="矩形 4"/>
            <p:cNvSpPr/>
            <p:nvPr/>
          </p:nvSpPr>
          <p:spPr>
            <a:xfrm>
              <a:off x="478528" y="0"/>
              <a:ext cx="2160240" cy="156208"/>
            </a:xfrm>
            <a:custGeom>
              <a:avLst/>
              <a:gdLst>
                <a:gd name="txL" fmla="*/ 0 w 2160240"/>
                <a:gd name="txT" fmla="*/ 0 h 156208"/>
                <a:gd name="txR" fmla="*/ 2160240 w 2160240"/>
                <a:gd name="txB" fmla="*/ 156208 h 156208"/>
              </a:gdLst>
              <a:ahLst/>
              <a:cxnLst>
                <a:cxn ang="0">
                  <a:pos x="134112" y="0"/>
                </a:cxn>
                <a:cxn ang="0">
                  <a:pos x="2160240" y="12192"/>
                </a:cxn>
                <a:cxn ang="0">
                  <a:pos x="2160240" y="156208"/>
                </a:cxn>
                <a:cxn ang="0">
                  <a:pos x="0" y="156208"/>
                </a:cxn>
                <a:cxn ang="0">
                  <a:pos x="134112" y="0"/>
                </a:cxn>
              </a:cxnLst>
              <a:rect l="txL" t="txT" r="txR" b="txB"/>
              <a:pathLst>
                <a:path w="2160240" h="156208">
                  <a:moveTo>
                    <a:pt x="134112" y="0"/>
                  </a:moveTo>
                  <a:lnTo>
                    <a:pt x="2160240" y="12192"/>
                  </a:lnTo>
                  <a:lnTo>
                    <a:pt x="2160240" y="156208"/>
                  </a:lnTo>
                  <a:lnTo>
                    <a:pt x="0" y="156208"/>
                  </a:lnTo>
                  <a:lnTo>
                    <a:pt x="134112"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2" name="矩形 3"/>
            <p:cNvSpPr/>
            <p:nvPr/>
          </p:nvSpPr>
          <p:spPr>
            <a:xfrm>
              <a:off x="0" y="2180480"/>
              <a:ext cx="2134712" cy="139992"/>
            </a:xfrm>
            <a:custGeom>
              <a:avLst/>
              <a:gdLst>
                <a:gd name="txL" fmla="*/ 0 w 1928127"/>
                <a:gd name="txT" fmla="*/ 0 h 266629"/>
                <a:gd name="txR" fmla="*/ 1928127 w 1928127"/>
                <a:gd name="txB" fmla="*/ 266629 h 266629"/>
              </a:gdLst>
              <a:ahLst/>
              <a:cxnLst>
                <a:cxn ang="0">
                  <a:pos x="0" y="0"/>
                </a:cxn>
                <a:cxn ang="0">
                  <a:pos x="1928127" y="23221"/>
                </a:cxn>
                <a:cxn ang="0">
                  <a:pos x="1928127" y="266629"/>
                </a:cxn>
                <a:cxn ang="0">
                  <a:pos x="70399" y="266629"/>
                </a:cxn>
                <a:cxn ang="0">
                  <a:pos x="0" y="0"/>
                </a:cxn>
              </a:cxnLst>
              <a:rect l="txL" t="txT" r="txR" b="txB"/>
              <a:pathLst>
                <a:path w="1928127" h="266629">
                  <a:moveTo>
                    <a:pt x="0" y="0"/>
                  </a:moveTo>
                  <a:lnTo>
                    <a:pt x="1928127" y="23221"/>
                  </a:lnTo>
                  <a:lnTo>
                    <a:pt x="1928127" y="266629"/>
                  </a:lnTo>
                  <a:lnTo>
                    <a:pt x="70399" y="266629"/>
                  </a:lnTo>
                  <a:lnTo>
                    <a:pt x="0"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4103" name="矩形 2"/>
          <p:cNvSpPr/>
          <p:nvPr/>
        </p:nvSpPr>
        <p:spPr>
          <a:xfrm>
            <a:off x="781685" y="2289175"/>
            <a:ext cx="2552700" cy="2320925"/>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solidFill>
            <a:schemeClr val="bg1"/>
          </a:solidFill>
          <a:ln w="25400">
            <a:noFill/>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04" name="组合 4103"/>
          <p:cNvGrpSpPr/>
          <p:nvPr/>
        </p:nvGrpSpPr>
        <p:grpSpPr>
          <a:xfrm>
            <a:off x="3131185" y="2284413"/>
            <a:ext cx="2651125" cy="2320925"/>
            <a:chOff x="0" y="0"/>
            <a:chExt cx="2650960" cy="2320472"/>
          </a:xfrm>
        </p:grpSpPr>
        <p:sp>
          <p:nvSpPr>
            <p:cNvPr id="4105" name="矩形 4"/>
            <p:cNvSpPr/>
            <p:nvPr/>
          </p:nvSpPr>
          <p:spPr>
            <a:xfrm>
              <a:off x="490720" y="0"/>
              <a:ext cx="2160240" cy="156208"/>
            </a:xfrm>
            <a:custGeom>
              <a:avLst/>
              <a:gdLst>
                <a:gd name="txL" fmla="*/ 0 w 2160240"/>
                <a:gd name="txT" fmla="*/ 0 h 156208"/>
                <a:gd name="txR" fmla="*/ 2160240 w 2160240"/>
                <a:gd name="txB" fmla="*/ 156208 h 156208"/>
              </a:gdLst>
              <a:ahLst/>
              <a:cxnLst>
                <a:cxn ang="0">
                  <a:pos x="134112" y="0"/>
                </a:cxn>
                <a:cxn ang="0">
                  <a:pos x="2160240" y="12192"/>
                </a:cxn>
                <a:cxn ang="0">
                  <a:pos x="2160240" y="156208"/>
                </a:cxn>
                <a:cxn ang="0">
                  <a:pos x="0" y="156208"/>
                </a:cxn>
                <a:cxn ang="0">
                  <a:pos x="134112" y="0"/>
                </a:cxn>
              </a:cxnLst>
              <a:rect l="txL" t="txT" r="txR" b="txB"/>
              <a:pathLst>
                <a:path w="2160240" h="156208">
                  <a:moveTo>
                    <a:pt x="134112" y="0"/>
                  </a:moveTo>
                  <a:lnTo>
                    <a:pt x="2160240" y="12192"/>
                  </a:lnTo>
                  <a:lnTo>
                    <a:pt x="2160240" y="156208"/>
                  </a:lnTo>
                  <a:lnTo>
                    <a:pt x="0" y="156208"/>
                  </a:lnTo>
                  <a:lnTo>
                    <a:pt x="134112"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6" name="矩形 3"/>
            <p:cNvSpPr/>
            <p:nvPr/>
          </p:nvSpPr>
          <p:spPr>
            <a:xfrm>
              <a:off x="0" y="2192672"/>
              <a:ext cx="2146904" cy="127800"/>
            </a:xfrm>
            <a:custGeom>
              <a:avLst/>
              <a:gdLst>
                <a:gd name="txL" fmla="*/ 0 w 1939139"/>
                <a:gd name="txT" fmla="*/ 0 h 243408"/>
                <a:gd name="txR" fmla="*/ 1939139 w 1939139"/>
                <a:gd name="txB" fmla="*/ 243408 h 243408"/>
              </a:gdLst>
              <a:ahLst/>
              <a:cxnLst>
                <a:cxn ang="0">
                  <a:pos x="0" y="0"/>
                </a:cxn>
                <a:cxn ang="0">
                  <a:pos x="1939139" y="0"/>
                </a:cxn>
                <a:cxn ang="0">
                  <a:pos x="1939139" y="243408"/>
                </a:cxn>
                <a:cxn ang="0">
                  <a:pos x="81411" y="243408"/>
                </a:cxn>
                <a:cxn ang="0">
                  <a:pos x="0" y="0"/>
                </a:cxn>
              </a:cxnLst>
              <a:rect l="txL" t="txT" r="txR" b="txB"/>
              <a:pathLst>
                <a:path w="1939139" h="243408">
                  <a:moveTo>
                    <a:pt x="0" y="0"/>
                  </a:moveTo>
                  <a:lnTo>
                    <a:pt x="1939139" y="0"/>
                  </a:lnTo>
                  <a:lnTo>
                    <a:pt x="1939139" y="243408"/>
                  </a:lnTo>
                  <a:lnTo>
                    <a:pt x="81411" y="243408"/>
                  </a:lnTo>
                  <a:lnTo>
                    <a:pt x="0"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4107" name="矩形 2"/>
          <p:cNvSpPr/>
          <p:nvPr/>
        </p:nvSpPr>
        <p:spPr>
          <a:xfrm>
            <a:off x="3229610" y="2297113"/>
            <a:ext cx="2552700" cy="2320925"/>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solidFill>
            <a:schemeClr val="bg1"/>
          </a:solidFill>
          <a:ln w="25400">
            <a:noFill/>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8" name="矩形 2"/>
          <p:cNvSpPr/>
          <p:nvPr/>
        </p:nvSpPr>
        <p:spPr>
          <a:xfrm>
            <a:off x="851535" y="2343150"/>
            <a:ext cx="2409825" cy="2190750"/>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1"/>
            <a:stretch>
              <a:fillRect/>
            </a:stretch>
          </a:blipFill>
          <a:ln w="25400">
            <a:noFill/>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9" name="矩形 2"/>
          <p:cNvSpPr/>
          <p:nvPr/>
        </p:nvSpPr>
        <p:spPr>
          <a:xfrm>
            <a:off x="3302635" y="2343150"/>
            <a:ext cx="2409825" cy="2190750"/>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2"/>
            <a:stretch>
              <a:fillRect/>
            </a:stretch>
          </a:blipFill>
          <a:ln w="25400">
            <a:noFill/>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10" name="矩形 12"/>
          <p:cNvSpPr/>
          <p:nvPr/>
        </p:nvSpPr>
        <p:spPr>
          <a:xfrm>
            <a:off x="6168390" y="3026410"/>
            <a:ext cx="4057650" cy="1182370"/>
          </a:xfrm>
          <a:prstGeom prst="rect">
            <a:avLst/>
          </a:prstGeom>
          <a:noFill/>
          <a:ln w="25400">
            <a:noFill/>
          </a:ln>
        </p:spPr>
        <p:txBody>
          <a:bodyPr anchor="ctr" anchorCtr="0"/>
          <a:p>
            <a:pPr lvl="0" algn="dist">
              <a:lnSpc>
                <a:spcPct val="100000"/>
              </a:lnSpc>
            </a:pPr>
            <a:r>
              <a:rPr lang="zh-CN" altLang="en-US" sz="5400" b="1" dirty="0">
                <a:solidFill>
                  <a:schemeClr val="bg1"/>
                </a:solidFill>
                <a:latin typeface="微软雅黑" panose="020B0503020204020204" charset="-122"/>
                <a:ea typeface="微软雅黑" panose="020B0503020204020204" charset="-122"/>
                <a:sym typeface="微软雅黑" panose="020B0503020204020204" charset="-122"/>
              </a:rPr>
              <a:t>心理健康</a:t>
            </a:r>
            <a:endParaRPr lang="zh-CN" altLang="en-US" sz="54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4111" name="组合 4110"/>
          <p:cNvGrpSpPr/>
          <p:nvPr/>
        </p:nvGrpSpPr>
        <p:grpSpPr>
          <a:xfrm>
            <a:off x="10136823" y="6256337"/>
            <a:ext cx="1935162" cy="473075"/>
            <a:chOff x="0" y="11117"/>
            <a:chExt cx="1936145" cy="473279"/>
          </a:xfrm>
        </p:grpSpPr>
        <p:sp>
          <p:nvSpPr>
            <p:cNvPr id="4112" name="Text Box 62"/>
            <p:cNvSpPr/>
            <p:nvPr/>
          </p:nvSpPr>
          <p:spPr>
            <a:xfrm>
              <a:off x="424742" y="78480"/>
              <a:ext cx="1511403" cy="352577"/>
            </a:xfrm>
            <a:prstGeom prst="rect">
              <a:avLst/>
            </a:prstGeom>
            <a:noFill/>
            <a:ln w="9525">
              <a:noFill/>
            </a:ln>
          </p:spPr>
          <p:txBody>
            <a:bodyPr wrap="square">
              <a:spAutoFit/>
            </a:bodyPr>
            <a:p>
              <a:pPr lvl="0">
                <a:lnSpc>
                  <a:spcPct val="100000"/>
                </a:lnSpc>
              </a:pPr>
              <a:r>
                <a:rPr lang="zh-CN" altLang="en-US" sz="1600" dirty="0">
                  <a:solidFill>
                    <a:srgbClr val="00B0F0"/>
                  </a:solidFill>
                  <a:latin typeface="微软雅黑" panose="020B0503020204020204" charset="-122"/>
                  <a:ea typeface="微软雅黑" panose="020B0503020204020204" charset="-122"/>
                  <a:sym typeface="微软雅黑" panose="020B0503020204020204" charset="-122"/>
                </a:rPr>
                <a:t>北京出版社</a:t>
              </a:r>
              <a:endParaRPr lang="zh-CN" altLang="en-US" dirty="0">
                <a:ea typeface="宋体" panose="02010600030101010101" pitchFamily="2" charset="-122"/>
              </a:endParaRPr>
            </a:p>
          </p:txBody>
        </p:sp>
        <p:pic>
          <p:nvPicPr>
            <p:cNvPr id="4113" name="Picture 9" descr="G:\封面文件\★LOGO\社标.png社标"/>
            <p:cNvPicPr>
              <a:picLocks noChangeAspect="1"/>
            </p:cNvPicPr>
            <p:nvPr/>
          </p:nvPicPr>
          <p:blipFill>
            <a:blip r:embed="rId3"/>
            <a:srcRect/>
            <a:stretch>
              <a:fillRect/>
            </a:stretch>
          </p:blipFill>
          <p:spPr>
            <a:xfrm>
              <a:off x="0" y="11117"/>
              <a:ext cx="495514" cy="473279"/>
            </a:xfrm>
            <a:prstGeom prst="rect">
              <a:avLst/>
            </a:prstGeom>
            <a:noFill/>
            <a:ln w="9525">
              <a:noFill/>
            </a:ln>
          </p:spPr>
        </p:pic>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iterate type="lt">
                                    <p:tmPct val="10000"/>
                                  </p:iterate>
                                  <p:childTnLst>
                                    <p:set>
                                      <p:cBhvr>
                                        <p:cTn id="6" dur="1" fill="hold">
                                          <p:stCondLst>
                                            <p:cond delay="0"/>
                                          </p:stCondLst>
                                        </p:cTn>
                                        <p:tgtEl>
                                          <p:spTgt spid="4110"/>
                                        </p:tgtEl>
                                        <p:attrNameLst>
                                          <p:attrName>style.visibility</p:attrName>
                                        </p:attrNameLst>
                                      </p:cBhvr>
                                      <p:to>
                                        <p:strVal val="visible"/>
                                      </p:to>
                                    </p:set>
                                    <p:anim calcmode="lin" valueType="num">
                                      <p:cBhvr>
                                        <p:cTn id="7" dur="1000" fill="hold"/>
                                        <p:tgtEl>
                                          <p:spTgt spid="4110"/>
                                        </p:tgtEl>
                                        <p:attrNameLst>
                                          <p:attrName>ppt_w</p:attrName>
                                        </p:attrNameLst>
                                      </p:cBhvr>
                                      <p:tavLst>
                                        <p:tav tm="0">
                                          <p:val>
                                            <p:fltVal val="0.000000"/>
                                          </p:val>
                                        </p:tav>
                                        <p:tav tm="100000">
                                          <p:val>
                                            <p:strVal val="#ppt_w"/>
                                          </p:val>
                                        </p:tav>
                                      </p:tavLst>
                                    </p:anim>
                                    <p:anim calcmode="lin" valueType="num">
                                      <p:cBhvr>
                                        <p:cTn id="8" dur="1000" fill="hold"/>
                                        <p:tgtEl>
                                          <p:spTgt spid="4110"/>
                                        </p:tgtEl>
                                        <p:attrNameLst>
                                          <p:attrName>ppt_h</p:attrName>
                                        </p:attrNameLst>
                                      </p:cBhvr>
                                      <p:tavLst>
                                        <p:tav tm="0">
                                          <p:val>
                                            <p:fltVal val="0.000000"/>
                                          </p:val>
                                        </p:tav>
                                        <p:tav tm="100000">
                                          <p:val>
                                            <p:strVal val="#ppt_h"/>
                                          </p:val>
                                        </p:tav>
                                      </p:tavLst>
                                    </p:anim>
                                    <p:anim calcmode="lin" valueType="num">
                                      <p:cBhvr>
                                        <p:cTn id="9" dur="1000" fill="hold"/>
                                        <p:tgtEl>
                                          <p:spTgt spid="4110"/>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4110"/>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299"/>
                            </p:stCondLst>
                            <p:childTnLst>
                              <p:par>
                                <p:cTn id="12" presetID="2" presetClass="entr" presetSubtype="1" fill="hold" nodeType="afterEffect">
                                  <p:stCondLst>
                                    <p:cond delay="0"/>
                                  </p:stCondLst>
                                  <p:childTnLst>
                                    <p:set>
                                      <p:cBhvr>
                                        <p:cTn id="13" dur="1" fill="hold">
                                          <p:stCondLst>
                                            <p:cond delay="0"/>
                                          </p:stCondLst>
                                        </p:cTn>
                                        <p:tgtEl>
                                          <p:spTgt spid="4111"/>
                                        </p:tgtEl>
                                        <p:attrNameLst>
                                          <p:attrName>style.visibility</p:attrName>
                                        </p:attrNameLst>
                                      </p:cBhvr>
                                      <p:to>
                                        <p:strVal val="visible"/>
                                      </p:to>
                                    </p:set>
                                    <p:anim calcmode="lin" valueType="num">
                                      <p:cBhvr>
                                        <p:cTn id="14" dur="500" fill="hold"/>
                                        <p:tgtEl>
                                          <p:spTgt spid="4111"/>
                                        </p:tgtEl>
                                        <p:attrNameLst>
                                          <p:attrName>ppt_x</p:attrName>
                                        </p:attrNameLst>
                                      </p:cBhvr>
                                      <p:tavLst>
                                        <p:tav tm="0">
                                          <p:val>
                                            <p:strVal val="#ppt_x"/>
                                          </p:val>
                                        </p:tav>
                                        <p:tav tm="100000">
                                          <p:val>
                                            <p:strVal val="#ppt_x"/>
                                          </p:val>
                                        </p:tav>
                                      </p:tavLst>
                                    </p:anim>
                                    <p:anim calcmode="lin" valueType="num">
                                      <p:cBhvr>
                                        <p:cTn id="15" dur="500" fill="hold"/>
                                        <p:tgtEl>
                                          <p:spTgt spid="4111"/>
                                        </p:tgtEl>
                                        <p:attrNameLst>
                                          <p:attrName>ppt_y</p:attrName>
                                        </p:attrNameLst>
                                      </p:cBhvr>
                                      <p:tavLst>
                                        <p:tav tm="0">
                                          <p:val>
                                            <p:strVal val="0-#ppt_h/2"/>
                                          </p:val>
                                        </p:tav>
                                        <p:tav tm="100000">
                                          <p:val>
                                            <p:strVal val="#ppt_y"/>
                                          </p:val>
                                        </p:tav>
                                      </p:tavLst>
                                    </p:anim>
                                  </p:childTnLst>
                                </p:cTn>
                              </p:par>
                              <p:par>
                                <p:cTn id="16" presetID="8" presetClass="emph" presetSubtype="0" fill="hold" nodeType="withEffect">
                                  <p:stCondLst>
                                    <p:cond delay="0"/>
                                  </p:stCondLst>
                                  <p:childTnLst>
                                    <p:animRot by="43200000">
                                      <p:cBhvr>
                                        <p:cTn id="17" dur="300" fill="hold"/>
                                        <p:tgtEl>
                                          <p:spTgt spid="41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0"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3"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41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7441"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7442" name="组合 17441"/>
          <p:cNvGrpSpPr/>
          <p:nvPr/>
        </p:nvGrpSpPr>
        <p:grpSpPr>
          <a:xfrm>
            <a:off x="1883410" y="512763"/>
            <a:ext cx="539750" cy="539750"/>
            <a:chOff x="0" y="0"/>
            <a:chExt cx="540000" cy="540000"/>
          </a:xfrm>
        </p:grpSpPr>
        <p:sp>
          <p:nvSpPr>
            <p:cNvPr id="1744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744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02</a:t>
              </a:r>
              <a:endParaRPr lang="zh-CN" altLang="en-US" dirty="0">
                <a:ea typeface="宋体" panose="02010600030101010101" pitchFamily="2" charset="-122"/>
              </a:endParaRPr>
            </a:p>
          </p:txBody>
        </p:sp>
      </p:grpSp>
      <p:sp>
        <p:nvSpPr>
          <p:cNvPr id="17445"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自我意识的发展过程</a:t>
            </a:r>
            <a:endParaRPr lang="zh-CN" altLang="en-US" dirty="0">
              <a:ea typeface="宋体" panose="02010600030101010101" pitchFamily="2" charset="-122"/>
            </a:endParaRPr>
          </a:p>
        </p:txBody>
      </p:sp>
      <p:sp>
        <p:nvSpPr>
          <p:cNvPr id="17446"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过程</a:t>
            </a:r>
            <a:endParaRPr lang="zh-CN" altLang="en-US" dirty="0">
              <a:ea typeface="宋体" panose="02010600030101010101" pitchFamily="2" charset="-122"/>
            </a:endParaRPr>
          </a:p>
        </p:txBody>
      </p:sp>
      <p:sp>
        <p:nvSpPr>
          <p:cNvPr id="17447"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7448" name="矩形 6"/>
          <p:cNvSpPr/>
          <p:nvPr/>
        </p:nvSpPr>
        <p:spPr>
          <a:xfrm>
            <a:off x="1991360" y="1700213"/>
            <a:ext cx="9732963"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7454" name="组合 17453"/>
          <p:cNvGrpSpPr/>
          <p:nvPr/>
        </p:nvGrpSpPr>
        <p:grpSpPr>
          <a:xfrm>
            <a:off x="1846898" y="6015038"/>
            <a:ext cx="7777162" cy="828675"/>
            <a:chOff x="0" y="0"/>
            <a:chExt cx="7776656" cy="828000"/>
          </a:xfrm>
        </p:grpSpPr>
        <p:sp>
          <p:nvSpPr>
            <p:cNvPr id="17455" name="矩形 16"/>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7456"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17458" name="椭圆 24"/>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17459" name="TextBox 26"/>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埃里克森的心理社会发展八个阶段</a:t>
            </a:r>
            <a:endParaRPr lang="zh-CN" altLang="en-US" dirty="0">
              <a:ea typeface="宋体" panose="02010600030101010101" pitchFamily="2" charset="-122"/>
            </a:endParaRPr>
          </a:p>
        </p:txBody>
      </p:sp>
      <p:sp>
        <p:nvSpPr>
          <p:cNvPr id="17460" name="TextBox 27"/>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2</a:t>
            </a:r>
            <a:endParaRPr lang="en-US" dirty="0">
              <a:ea typeface="宋体" panose="02010600030101010101" pitchFamily="2" charset="-122"/>
            </a:endParaRPr>
          </a:p>
        </p:txBody>
      </p:sp>
      <p:graphicFrame>
        <p:nvGraphicFramePr>
          <p:cNvPr id="0" name="表格 -1"/>
          <p:cNvGraphicFramePr/>
          <p:nvPr/>
        </p:nvGraphicFramePr>
        <p:xfrm>
          <a:off x="2327910" y="2152650"/>
          <a:ext cx="9023985" cy="3298825"/>
        </p:xfrm>
        <a:graphic>
          <a:graphicData uri="http://schemas.openxmlformats.org/drawingml/2006/table">
            <a:tbl>
              <a:tblPr firstRow="1" bandRow="1">
                <a:tableStyleId>{5940675A-B579-460E-94D1-54222C63F5DA}</a:tableStyleId>
              </a:tblPr>
              <a:tblGrid>
                <a:gridCol w="863600"/>
                <a:gridCol w="1050290"/>
                <a:gridCol w="2252345"/>
                <a:gridCol w="1737995"/>
                <a:gridCol w="1701165"/>
                <a:gridCol w="1418590"/>
              </a:tblGrid>
              <a:tr h="379095">
                <a:tc>
                  <a:txBody>
                    <a:bodyPr/>
                    <a:p>
                      <a:pPr marL="0" indent="0" algn="ctr">
                        <a:buNone/>
                      </a:pPr>
                      <a:r>
                        <a:rPr lang="zh-CN" altLang="en-US" sz="1400" b="0" u="none">
                          <a:latin typeface="Calibri" panose="020F0502020204030204" charset="0"/>
                          <a:ea typeface="Calibri" panose="020F0502020204030204" charset="0"/>
                          <a:cs typeface="Calibri" panose="020F0502020204030204" charset="0"/>
                        </a:rPr>
                        <a:t>阶段</a:t>
                      </a:r>
                      <a:endParaRPr lang="zh-CN" altLang="en-US" sz="1400" b="0" u="none">
                        <a:latin typeface="Calibri" panose="020F0502020204030204" charset="0"/>
                        <a:ea typeface="Calibri" panose="020F0502020204030204" charset="0"/>
                        <a:cs typeface="Calibri" panose="020F05020202040302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6">
                        <a:lumMod val="40000"/>
                        <a:lumOff val="60000"/>
                      </a:schemeClr>
                    </a:solidFill>
                  </a:tcPr>
                </a:tc>
                <a:tc>
                  <a:txBody>
                    <a:bodyPr/>
                    <a:p>
                      <a:pPr marL="0" indent="0" algn="ctr">
                        <a:buNone/>
                      </a:pPr>
                      <a:r>
                        <a:rPr lang="zh-CN" altLang="en-US" sz="1400" b="0" u="none">
                          <a:latin typeface="Calibri" panose="020F0502020204030204" charset="0"/>
                          <a:ea typeface="Calibri" panose="020F0502020204030204" charset="0"/>
                          <a:cs typeface="Calibri" panose="020F0502020204030204" charset="0"/>
                        </a:rPr>
                        <a:t>年龄</a:t>
                      </a:r>
                      <a:endParaRPr lang="zh-CN" altLang="en-US" sz="1400" b="0" u="none">
                        <a:latin typeface="Calibri" panose="020F0502020204030204" charset="0"/>
                        <a:ea typeface="Calibri" panose="020F0502020204030204" charset="0"/>
                        <a:cs typeface="Calibri" panose="020F05020202040302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6">
                        <a:lumMod val="40000"/>
                        <a:lumOff val="60000"/>
                      </a:schemeClr>
                    </a:solidFill>
                  </a:tcPr>
                </a:tc>
                <a:tc>
                  <a:txBody>
                    <a:bodyPr/>
                    <a:p>
                      <a:pPr marL="0" indent="0" algn="ctr">
                        <a:buNone/>
                      </a:pPr>
                      <a:r>
                        <a:rPr lang="zh-CN" altLang="en-US" sz="1400" b="0" u="none">
                          <a:latin typeface="Calibri" panose="020F0502020204030204" charset="0"/>
                          <a:ea typeface="Calibri" panose="020F0502020204030204" charset="0"/>
                          <a:cs typeface="Calibri" panose="020F0502020204030204" charset="0"/>
                        </a:rPr>
                        <a:t>心理危机</a:t>
                      </a:r>
                      <a:endParaRPr lang="zh-CN" altLang="en-US" sz="1400" b="0" u="none">
                        <a:latin typeface="Calibri" panose="020F0502020204030204" charset="0"/>
                        <a:ea typeface="Calibri" panose="020F0502020204030204" charset="0"/>
                        <a:cs typeface="Calibri" panose="020F05020202040302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6">
                        <a:lumMod val="40000"/>
                        <a:lumOff val="60000"/>
                      </a:schemeClr>
                    </a:solidFill>
                  </a:tcPr>
                </a:tc>
                <a:tc>
                  <a:txBody>
                    <a:bodyPr/>
                    <a:p>
                      <a:pPr marL="0" indent="0" algn="ctr">
                        <a:buNone/>
                      </a:pPr>
                      <a:r>
                        <a:rPr lang="zh-CN" altLang="en-US" sz="1400" b="0" u="none">
                          <a:latin typeface="Calibri" panose="020F0502020204030204" charset="0"/>
                          <a:ea typeface="Calibri" panose="020F0502020204030204" charset="0"/>
                          <a:cs typeface="Calibri" panose="020F0502020204030204" charset="0"/>
                        </a:rPr>
                        <a:t>发展顺利</a:t>
                      </a:r>
                      <a:endParaRPr lang="zh-CN" altLang="en-US" sz="1400" b="0" u="none">
                        <a:latin typeface="Calibri" panose="020F0502020204030204" charset="0"/>
                        <a:ea typeface="Calibri" panose="020F0502020204030204" charset="0"/>
                        <a:cs typeface="Calibri" panose="020F05020202040302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6">
                        <a:lumMod val="40000"/>
                        <a:lumOff val="60000"/>
                      </a:schemeClr>
                    </a:solidFill>
                  </a:tcPr>
                </a:tc>
                <a:tc>
                  <a:txBody>
                    <a:bodyPr/>
                    <a:p>
                      <a:pPr marL="0" indent="0" algn="ctr">
                        <a:buNone/>
                      </a:pPr>
                      <a:r>
                        <a:rPr lang="zh-CN" altLang="en-US" sz="1400" b="0" u="none">
                          <a:latin typeface="Calibri" panose="020F0502020204030204" charset="0"/>
                          <a:ea typeface="Calibri" panose="020F0502020204030204" charset="0"/>
                          <a:cs typeface="Calibri" panose="020F0502020204030204" charset="0"/>
                        </a:rPr>
                        <a:t>发展障碍</a:t>
                      </a:r>
                      <a:endParaRPr lang="zh-CN" altLang="en-US" sz="1400" b="0" u="none">
                        <a:latin typeface="Calibri" panose="020F0502020204030204" charset="0"/>
                        <a:ea typeface="Calibri" panose="020F0502020204030204" charset="0"/>
                        <a:cs typeface="Calibri" panose="020F05020202040302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6">
                        <a:lumMod val="40000"/>
                        <a:lumOff val="60000"/>
                      </a:schemeClr>
                    </a:solidFill>
                  </a:tcPr>
                </a:tc>
                <a:tc>
                  <a:txBody>
                    <a:bodyPr/>
                    <a:p>
                      <a:pPr marL="0" indent="0" algn="ctr">
                        <a:buNone/>
                      </a:pPr>
                      <a:r>
                        <a:rPr lang="zh-CN" altLang="en-US" sz="1400" b="0" u="none">
                          <a:latin typeface="Calibri" panose="020F0502020204030204" charset="0"/>
                          <a:ea typeface="Calibri" panose="020F0502020204030204" charset="0"/>
                          <a:cs typeface="Calibri" panose="020F0502020204030204" charset="0"/>
                        </a:rPr>
                        <a:t>良好品质</a:t>
                      </a:r>
                      <a:endParaRPr lang="zh-CN" altLang="en-US" sz="1400" b="0" u="none">
                        <a:latin typeface="Calibri" panose="020F0502020204030204" charset="0"/>
                        <a:ea typeface="Calibri" panose="020F0502020204030204" charset="0"/>
                        <a:cs typeface="Calibri" panose="020F05020202040302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6">
                        <a:lumMod val="40000"/>
                        <a:lumOff val="60000"/>
                      </a:schemeClr>
                    </a:solidFill>
                  </a:tcPr>
                </a:tc>
              </a:tr>
              <a:tr h="357505">
                <a:tc>
                  <a:txBody>
                    <a:bodyPr/>
                    <a:p>
                      <a:pPr marL="0" indent="0" algn="ctr">
                        <a:buNone/>
                      </a:pPr>
                      <a:r>
                        <a:rPr lang="en-US" altLang="zh-CN" sz="1400" b="0" u="none">
                          <a:latin typeface="宋体" panose="02010600030101010101" pitchFamily="2" charset="-122"/>
                          <a:ea typeface="宋体" panose="02010600030101010101" pitchFamily="2" charset="-122"/>
                          <a:cs typeface="宋体" panose="02010600030101010101" pitchFamily="2" charset="-122"/>
                        </a:rPr>
                        <a:t>1</a:t>
                      </a:r>
                      <a:endParaRPr lang="en-US" altLang="zh-CN"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en-US" altLang="zh-CN" sz="1400" b="0" u="none">
                          <a:latin typeface="宋体" panose="02010600030101010101" pitchFamily="2" charset="-122"/>
                          <a:ea typeface="宋体" panose="02010600030101010101" pitchFamily="2" charset="-122"/>
                          <a:cs typeface="宋体" panose="02010600030101010101" pitchFamily="2" charset="-122"/>
                        </a:rPr>
                        <a:t>0-1.5</a:t>
                      </a:r>
                      <a:endParaRPr lang="en-US" altLang="zh-CN"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信任</a:t>
                      </a:r>
                      <a:r>
                        <a:rPr lang="en-US" altLang="zh-CN" sz="1400" b="0" u="none">
                          <a:latin typeface="宋体" panose="02010600030101010101" pitchFamily="2" charset="-122"/>
                          <a:ea typeface="宋体" panose="02010600030101010101" pitchFamily="2" charset="-122"/>
                          <a:cs typeface="宋体" panose="02010600030101010101" pitchFamily="2" charset="-122"/>
                        </a:rPr>
                        <a:t>VS</a:t>
                      </a:r>
                      <a:r>
                        <a:rPr lang="zh-CN" altLang="en-US" sz="1400" b="0" u="none">
                          <a:latin typeface="宋体" panose="02010600030101010101" pitchFamily="2" charset="-122"/>
                          <a:ea typeface="宋体" panose="02010600030101010101" pitchFamily="2" charset="-122"/>
                          <a:cs typeface="宋体" panose="02010600030101010101" pitchFamily="2" charset="-122"/>
                        </a:rPr>
                        <a:t>不信任</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有安全感</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交往焦虑</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希望品质</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8775">
                <a:tc>
                  <a:txBody>
                    <a:bodyPr/>
                    <a:p>
                      <a:pPr marL="0" indent="0" algn="ctr">
                        <a:buNone/>
                      </a:pPr>
                      <a:r>
                        <a:rPr lang="en-US" altLang="zh-CN" sz="1400" b="0" u="none">
                          <a:latin typeface="宋体" panose="02010600030101010101" pitchFamily="2" charset="-122"/>
                          <a:ea typeface="宋体" panose="02010600030101010101" pitchFamily="2" charset="-122"/>
                          <a:cs typeface="宋体" panose="02010600030101010101" pitchFamily="2" charset="-122"/>
                        </a:rPr>
                        <a:t>2</a:t>
                      </a:r>
                      <a:endParaRPr lang="en-US" altLang="zh-CN"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en-US" altLang="zh-CN" sz="1400" b="0" u="none">
                          <a:latin typeface="宋体" panose="02010600030101010101" pitchFamily="2" charset="-122"/>
                          <a:ea typeface="宋体" panose="02010600030101010101" pitchFamily="2" charset="-122"/>
                          <a:cs typeface="宋体" panose="02010600030101010101" pitchFamily="2" charset="-122"/>
                        </a:rPr>
                        <a:t>1.5-3</a:t>
                      </a:r>
                      <a:endParaRPr lang="en-US" altLang="zh-CN"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自主</a:t>
                      </a:r>
                      <a:r>
                        <a:rPr lang="en-US" altLang="zh-CN" sz="1400" b="0" u="none">
                          <a:latin typeface="宋体" panose="02010600030101010101" pitchFamily="2" charset="-122"/>
                          <a:ea typeface="宋体" panose="02010600030101010101" pitchFamily="2" charset="-122"/>
                          <a:cs typeface="宋体" panose="02010600030101010101" pitchFamily="2" charset="-122"/>
                        </a:rPr>
                        <a:t>VS</a:t>
                      </a:r>
                      <a:r>
                        <a:rPr lang="zh-CN" altLang="en-US" sz="1400" b="0" u="none">
                          <a:latin typeface="宋体" panose="02010600030101010101" pitchFamily="2" charset="-122"/>
                          <a:ea typeface="宋体" panose="02010600030101010101" pitchFamily="2" charset="-122"/>
                          <a:cs typeface="宋体" panose="02010600030101010101" pitchFamily="2" charset="-122"/>
                        </a:rPr>
                        <a:t>自我怀疑</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自控自信</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胆小多疑</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意志品质</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7505">
                <a:tc>
                  <a:txBody>
                    <a:bodyPr/>
                    <a:p>
                      <a:pPr marL="0" indent="0" algn="ctr">
                        <a:buNone/>
                      </a:pPr>
                      <a:r>
                        <a:rPr lang="en-US" altLang="zh-CN" sz="1400" b="0" u="none">
                          <a:latin typeface="宋体" panose="02010600030101010101" pitchFamily="2" charset="-122"/>
                          <a:ea typeface="宋体" panose="02010600030101010101" pitchFamily="2" charset="-122"/>
                          <a:cs typeface="宋体" panose="02010600030101010101" pitchFamily="2" charset="-122"/>
                        </a:rPr>
                        <a:t>3</a:t>
                      </a:r>
                      <a:endParaRPr lang="en-US" altLang="zh-CN"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en-US" altLang="zh-CN" sz="1400" b="0" u="none">
                          <a:latin typeface="宋体" panose="02010600030101010101" pitchFamily="2" charset="-122"/>
                          <a:ea typeface="宋体" panose="02010600030101010101" pitchFamily="2" charset="-122"/>
                          <a:cs typeface="宋体" panose="02010600030101010101" pitchFamily="2" charset="-122"/>
                        </a:rPr>
                        <a:t>3-6</a:t>
                      </a:r>
                      <a:endParaRPr lang="en-US" altLang="zh-CN"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主动</a:t>
                      </a:r>
                      <a:r>
                        <a:rPr lang="en-US" altLang="zh-CN" sz="1400" b="0" u="none">
                          <a:latin typeface="宋体" panose="02010600030101010101" pitchFamily="2" charset="-122"/>
                          <a:ea typeface="宋体" panose="02010600030101010101" pitchFamily="2" charset="-122"/>
                          <a:cs typeface="宋体" panose="02010600030101010101" pitchFamily="2" charset="-122"/>
                        </a:rPr>
                        <a:t>VS</a:t>
                      </a:r>
                      <a:r>
                        <a:rPr lang="zh-CN" altLang="en-US" sz="1400" b="0" u="none">
                          <a:latin typeface="宋体" panose="02010600030101010101" pitchFamily="2" charset="-122"/>
                          <a:ea typeface="宋体" panose="02010600030101010101" pitchFamily="2" charset="-122"/>
                          <a:cs typeface="宋体" panose="02010600030101010101" pitchFamily="2" charset="-122"/>
                        </a:rPr>
                        <a:t>内疚</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勇于表现</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畏惧退缩</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目标品质</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8775">
                <a:tc>
                  <a:txBody>
                    <a:bodyPr/>
                    <a:p>
                      <a:pPr marL="0" indent="0" algn="ctr">
                        <a:buNone/>
                      </a:pPr>
                      <a:r>
                        <a:rPr lang="en-US" altLang="zh-CN" sz="1400" b="0" u="none">
                          <a:latin typeface="宋体" panose="02010600030101010101" pitchFamily="2" charset="-122"/>
                          <a:ea typeface="宋体" panose="02010600030101010101" pitchFamily="2" charset="-122"/>
                          <a:cs typeface="宋体" panose="02010600030101010101" pitchFamily="2" charset="-122"/>
                        </a:rPr>
                        <a:t>4</a:t>
                      </a:r>
                      <a:endParaRPr lang="en-US" altLang="zh-CN"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en-US" altLang="zh-CN" sz="1400" b="0" u="none">
                          <a:latin typeface="宋体" panose="02010600030101010101" pitchFamily="2" charset="-122"/>
                          <a:ea typeface="宋体" panose="02010600030101010101" pitchFamily="2" charset="-122"/>
                          <a:cs typeface="宋体" panose="02010600030101010101" pitchFamily="2" charset="-122"/>
                        </a:rPr>
                        <a:t>6-12</a:t>
                      </a:r>
                      <a:endParaRPr lang="en-US" altLang="zh-CN"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勤奋</a:t>
                      </a:r>
                      <a:r>
                        <a:rPr lang="en-US" altLang="zh-CN" sz="1400" b="0" u="none">
                          <a:latin typeface="宋体" panose="02010600030101010101" pitchFamily="2" charset="-122"/>
                          <a:ea typeface="宋体" panose="02010600030101010101" pitchFamily="2" charset="-122"/>
                          <a:cs typeface="宋体" panose="02010600030101010101" pitchFamily="2" charset="-122"/>
                        </a:rPr>
                        <a:t>VS</a:t>
                      </a:r>
                      <a:r>
                        <a:rPr lang="zh-CN" altLang="en-US" sz="1400" b="0" u="none">
                          <a:latin typeface="宋体" panose="02010600030101010101" pitchFamily="2" charset="-122"/>
                          <a:ea typeface="宋体" panose="02010600030101010101" pitchFamily="2" charset="-122"/>
                          <a:cs typeface="宋体" panose="02010600030101010101" pitchFamily="2" charset="-122"/>
                        </a:rPr>
                        <a:t>自卑</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勤劳能干</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懒惰无能</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能力品质</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73380">
                <a:tc>
                  <a:txBody>
                    <a:bodyPr/>
                    <a:p>
                      <a:pPr marL="0" indent="0" algn="ctr">
                        <a:buNone/>
                      </a:pPr>
                      <a:r>
                        <a:rPr lang="en-US" altLang="zh-CN" sz="1400" b="0" u="none">
                          <a:latin typeface="宋体" panose="02010600030101010101" pitchFamily="2" charset="-122"/>
                          <a:ea typeface="宋体" panose="02010600030101010101" pitchFamily="2" charset="-122"/>
                          <a:cs typeface="宋体" panose="02010600030101010101" pitchFamily="2" charset="-122"/>
                        </a:rPr>
                        <a:t>5</a:t>
                      </a:r>
                      <a:endParaRPr lang="en-US" altLang="zh-CN"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en-US" altLang="zh-CN" sz="1400" b="0" u="none">
                          <a:latin typeface="宋体" panose="02010600030101010101" pitchFamily="2" charset="-122"/>
                          <a:ea typeface="宋体" panose="02010600030101010101" pitchFamily="2" charset="-122"/>
                          <a:cs typeface="宋体" panose="02010600030101010101" pitchFamily="2" charset="-122"/>
                        </a:rPr>
                        <a:t>12-18</a:t>
                      </a:r>
                      <a:endParaRPr lang="en-US" altLang="zh-CN"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角色认同</a:t>
                      </a:r>
                      <a:r>
                        <a:rPr lang="en-US" altLang="zh-CN" sz="1400" b="0" u="none">
                          <a:latin typeface="宋体" panose="02010600030101010101" pitchFamily="2" charset="-122"/>
                          <a:ea typeface="宋体" panose="02010600030101010101" pitchFamily="2" charset="-122"/>
                          <a:cs typeface="宋体" panose="02010600030101010101" pitchFamily="2" charset="-122"/>
                        </a:rPr>
                        <a:t>VS</a:t>
                      </a:r>
                      <a:r>
                        <a:rPr lang="zh-CN" altLang="en-US" sz="1400" b="0" u="none">
                          <a:latin typeface="宋体" panose="02010600030101010101" pitchFamily="2" charset="-122"/>
                          <a:ea typeface="宋体" panose="02010600030101010101" pitchFamily="2" charset="-122"/>
                          <a:cs typeface="宋体" panose="02010600030101010101" pitchFamily="2" charset="-122"/>
                        </a:rPr>
                        <a:t>角色混淆</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自我认同方向明确</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角色混乱</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诚实品质</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97510">
                <a:tc>
                  <a:txBody>
                    <a:bodyPr/>
                    <a:p>
                      <a:pPr marL="0" indent="0" algn="ctr">
                        <a:buNone/>
                      </a:pPr>
                      <a:r>
                        <a:rPr lang="en-US" altLang="zh-CN" sz="1400" b="0" u="none">
                          <a:latin typeface="宋体" panose="02010600030101010101" pitchFamily="2" charset="-122"/>
                          <a:ea typeface="宋体" panose="02010600030101010101" pitchFamily="2" charset="-122"/>
                          <a:cs typeface="宋体" panose="02010600030101010101" pitchFamily="2" charset="-122"/>
                        </a:rPr>
                        <a:t>6</a:t>
                      </a:r>
                      <a:endParaRPr lang="en-US" altLang="zh-CN"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en-US" altLang="zh-CN" sz="1400" b="0" u="none">
                          <a:latin typeface="宋体" panose="02010600030101010101" pitchFamily="2" charset="-122"/>
                          <a:ea typeface="宋体" panose="02010600030101010101" pitchFamily="2" charset="-122"/>
                          <a:cs typeface="宋体" panose="02010600030101010101" pitchFamily="2" charset="-122"/>
                        </a:rPr>
                        <a:t>18-35</a:t>
                      </a:r>
                      <a:endParaRPr lang="en-US" altLang="zh-CN"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亲密</a:t>
                      </a:r>
                      <a:r>
                        <a:rPr lang="en-US" altLang="zh-CN" sz="1400" b="0" u="none">
                          <a:latin typeface="宋体" panose="02010600030101010101" pitchFamily="2" charset="-122"/>
                          <a:ea typeface="宋体" panose="02010600030101010101" pitchFamily="2" charset="-122"/>
                          <a:cs typeface="宋体" panose="02010600030101010101" pitchFamily="2" charset="-122"/>
                        </a:rPr>
                        <a:t>VS</a:t>
                      </a:r>
                      <a:r>
                        <a:rPr lang="zh-CN" altLang="en-US" sz="1400" b="0" u="none">
                          <a:latin typeface="宋体" panose="02010600030101010101" pitchFamily="2" charset="-122"/>
                          <a:ea typeface="宋体" panose="02010600030101010101" pitchFamily="2" charset="-122"/>
                          <a:cs typeface="宋体" panose="02010600030101010101" pitchFamily="2" charset="-122"/>
                        </a:rPr>
                        <a:t>疏离</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与异性建立亲密关系</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异性交往障碍孤独</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爱的品质</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7505">
                <a:tc>
                  <a:txBody>
                    <a:bodyPr/>
                    <a:p>
                      <a:pPr marL="0" indent="0" algn="ctr">
                        <a:buNone/>
                      </a:pPr>
                      <a:r>
                        <a:rPr lang="en-US" altLang="zh-CN" sz="1400" b="0" u="none">
                          <a:latin typeface="宋体" panose="02010600030101010101" pitchFamily="2" charset="-122"/>
                          <a:ea typeface="宋体" panose="02010600030101010101" pitchFamily="2" charset="-122"/>
                          <a:cs typeface="宋体" panose="02010600030101010101" pitchFamily="2" charset="-122"/>
                        </a:rPr>
                        <a:t>7</a:t>
                      </a:r>
                      <a:endParaRPr lang="en-US" altLang="zh-CN"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en-US" altLang="zh-CN" sz="1400" b="0" u="none">
                          <a:latin typeface="宋体" panose="02010600030101010101" pitchFamily="2" charset="-122"/>
                          <a:ea typeface="宋体" panose="02010600030101010101" pitchFamily="2" charset="-122"/>
                          <a:cs typeface="宋体" panose="02010600030101010101" pitchFamily="2" charset="-122"/>
                        </a:rPr>
                        <a:t>35-55</a:t>
                      </a:r>
                      <a:endParaRPr lang="en-US" altLang="zh-CN"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繁衍</a:t>
                      </a:r>
                      <a:r>
                        <a:rPr lang="en-US" altLang="zh-CN" sz="1400" b="0" u="none">
                          <a:latin typeface="宋体" panose="02010600030101010101" pitchFamily="2" charset="-122"/>
                          <a:ea typeface="宋体" panose="02010600030101010101" pitchFamily="2" charset="-122"/>
                          <a:cs typeface="宋体" panose="02010600030101010101" pitchFamily="2" charset="-122"/>
                        </a:rPr>
                        <a:t>VS</a:t>
                      </a:r>
                      <a:r>
                        <a:rPr lang="zh-CN" altLang="en-US" sz="1400" b="0" u="none">
                          <a:latin typeface="宋体" panose="02010600030101010101" pitchFamily="2" charset="-122"/>
                          <a:ea typeface="宋体" panose="02010600030101010101" pitchFamily="2" charset="-122"/>
                          <a:cs typeface="宋体" panose="02010600030101010101" pitchFamily="2" charset="-122"/>
                        </a:rPr>
                        <a:t>停滞</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关爱后代</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追求个人享乐</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关心品质</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8775">
                <a:tc>
                  <a:txBody>
                    <a:bodyPr/>
                    <a:p>
                      <a:pPr marL="0" indent="0" algn="ctr">
                        <a:buNone/>
                      </a:pPr>
                      <a:r>
                        <a:rPr lang="en-US" altLang="zh-CN" sz="1400" b="0" u="none">
                          <a:latin typeface="宋体" panose="02010600030101010101" pitchFamily="2" charset="-122"/>
                          <a:ea typeface="宋体" panose="02010600030101010101" pitchFamily="2" charset="-122"/>
                          <a:cs typeface="宋体" panose="02010600030101010101" pitchFamily="2" charset="-122"/>
                        </a:rPr>
                        <a:t>8</a:t>
                      </a:r>
                      <a:endParaRPr lang="en-US" altLang="zh-CN"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en-US" altLang="zh-CN" sz="1400" b="0" u="none">
                          <a:latin typeface="宋体" panose="02010600030101010101" pitchFamily="2" charset="-122"/>
                          <a:ea typeface="宋体" panose="02010600030101010101" pitchFamily="2" charset="-122"/>
                          <a:cs typeface="宋体" panose="02010600030101010101" pitchFamily="2" charset="-122"/>
                        </a:rPr>
                        <a:t>55</a:t>
                      </a:r>
                      <a:r>
                        <a:rPr lang="zh-CN" altLang="en-US" sz="1400" b="0" u="none">
                          <a:latin typeface="宋体" panose="02010600030101010101" pitchFamily="2" charset="-122"/>
                          <a:ea typeface="宋体" panose="02010600030101010101" pitchFamily="2" charset="-122"/>
                          <a:cs typeface="宋体" panose="02010600030101010101" pitchFamily="2" charset="-122"/>
                        </a:rPr>
                        <a:t>以后</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完善</a:t>
                      </a:r>
                      <a:r>
                        <a:rPr lang="en-US" altLang="zh-CN" sz="1400" b="0" u="none">
                          <a:latin typeface="宋体" panose="02010600030101010101" pitchFamily="2" charset="-122"/>
                          <a:ea typeface="宋体" panose="02010600030101010101" pitchFamily="2" charset="-122"/>
                          <a:cs typeface="宋体" panose="02010600030101010101" pitchFamily="2" charset="-122"/>
                        </a:rPr>
                        <a:t>VS</a:t>
                      </a:r>
                      <a:r>
                        <a:rPr lang="zh-CN" altLang="en-US" sz="1400" b="0" u="none">
                          <a:latin typeface="宋体" panose="02010600030101010101" pitchFamily="2" charset="-122"/>
                          <a:ea typeface="宋体" panose="02010600030101010101" pitchFamily="2" charset="-122"/>
                          <a:cs typeface="宋体" panose="02010600030101010101" pitchFamily="2" charset="-122"/>
                        </a:rPr>
                        <a:t>绝望</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获得满足感</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产生绝望情绪</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400" b="0" u="none">
                          <a:latin typeface="宋体" panose="02010600030101010101" pitchFamily="2" charset="-122"/>
                          <a:ea typeface="宋体" panose="02010600030101010101" pitchFamily="2" charset="-122"/>
                          <a:cs typeface="宋体" panose="02010600030101010101" pitchFamily="2" charset="-122"/>
                        </a:rPr>
                        <a:t>智慧品质</a:t>
                      </a:r>
                      <a:endParaRPr lang="zh-CN" altLang="en-US" sz="14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grpSp>
        <p:nvGrpSpPr>
          <p:cNvPr id="4" name="组合 3"/>
          <p:cNvGrpSpPr/>
          <p:nvPr/>
        </p:nvGrpSpPr>
        <p:grpSpPr>
          <a:xfrm>
            <a:off x="-42545" y="1123950"/>
            <a:ext cx="1748155" cy="5216525"/>
            <a:chOff x="-68" y="1770"/>
            <a:chExt cx="2753" cy="8215"/>
          </a:xfrm>
        </p:grpSpPr>
        <p:sp>
          <p:nvSpPr>
            <p:cNvPr id="2"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7442"/>
                                        </p:tgtEl>
                                        <p:attrNameLst>
                                          <p:attrName>style.visibility</p:attrName>
                                        </p:attrNameLst>
                                      </p:cBhvr>
                                      <p:to>
                                        <p:strVal val="visible"/>
                                      </p:to>
                                    </p:set>
                                    <p:anim calcmode="lin" valueType="num">
                                      <p:cBhvr>
                                        <p:cTn id="7" dur="500" fill="hold"/>
                                        <p:tgtEl>
                                          <p:spTgt spid="17442"/>
                                        </p:tgtEl>
                                        <p:attrNameLst>
                                          <p:attrName>ppt_x</p:attrName>
                                        </p:attrNameLst>
                                      </p:cBhvr>
                                      <p:tavLst>
                                        <p:tav tm="0">
                                          <p:val>
                                            <p:strVal val="#ppt_x"/>
                                          </p:val>
                                        </p:tav>
                                        <p:tav tm="100000">
                                          <p:val>
                                            <p:strVal val="#ppt_x"/>
                                          </p:val>
                                        </p:tav>
                                      </p:tavLst>
                                    </p:anim>
                                    <p:anim calcmode="lin" valueType="num">
                                      <p:cBhvr>
                                        <p:cTn id="8" dur="500" fill="hold"/>
                                        <p:tgtEl>
                                          <p:spTgt spid="1744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7445"/>
                                        </p:tgtEl>
                                        <p:attrNameLst>
                                          <p:attrName>style.visibility</p:attrName>
                                        </p:attrNameLst>
                                      </p:cBhvr>
                                      <p:to>
                                        <p:strVal val="visible"/>
                                      </p:to>
                                    </p:set>
                                    <p:anim calcmode="lin" valueType="num">
                                      <p:cBhvr>
                                        <p:cTn id="11" dur="500" fill="hold"/>
                                        <p:tgtEl>
                                          <p:spTgt spid="17445"/>
                                        </p:tgtEl>
                                        <p:attrNameLst>
                                          <p:attrName>ppt_x</p:attrName>
                                        </p:attrNameLst>
                                      </p:cBhvr>
                                      <p:tavLst>
                                        <p:tav tm="0">
                                          <p:val>
                                            <p:strVal val="#ppt_x"/>
                                          </p:val>
                                        </p:tav>
                                        <p:tav tm="100000">
                                          <p:val>
                                            <p:strVal val="#ppt_x"/>
                                          </p:val>
                                        </p:tav>
                                      </p:tavLst>
                                    </p:anim>
                                    <p:anim calcmode="lin" valueType="num">
                                      <p:cBhvr>
                                        <p:cTn id="12" dur="500" fill="hold"/>
                                        <p:tgtEl>
                                          <p:spTgt spid="1744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7460"/>
                                        </p:tgtEl>
                                        <p:attrNameLst>
                                          <p:attrName>style.visibility</p:attrName>
                                        </p:attrNameLst>
                                      </p:cBhvr>
                                      <p:to>
                                        <p:strVal val="visible"/>
                                      </p:to>
                                    </p:set>
                                    <p:anim calcmode="lin" valueType="num">
                                      <p:cBhvr>
                                        <p:cTn id="16" dur="100" fill="hold"/>
                                        <p:tgtEl>
                                          <p:spTgt spid="17460"/>
                                        </p:tgtEl>
                                        <p:attrNameLst>
                                          <p:attrName>ppt_x</p:attrName>
                                        </p:attrNameLst>
                                      </p:cBhvr>
                                      <p:tavLst>
                                        <p:tav tm="0">
                                          <p:val>
                                            <p:strVal val="0-#ppt_w/2"/>
                                          </p:val>
                                        </p:tav>
                                        <p:tav tm="100000">
                                          <p:val>
                                            <p:strVal val="#ppt_x"/>
                                          </p:val>
                                        </p:tav>
                                      </p:tavLst>
                                    </p:anim>
                                    <p:anim calcmode="lin" valueType="num">
                                      <p:cBhvr>
                                        <p:cTn id="17" dur="100" fill="hold"/>
                                        <p:tgtEl>
                                          <p:spTgt spid="1746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17459"/>
                                        </p:tgtEl>
                                        <p:attrNameLst>
                                          <p:attrName>style.visibility</p:attrName>
                                        </p:attrNameLst>
                                      </p:cBhvr>
                                      <p:to>
                                        <p:strVal val="visible"/>
                                      </p:to>
                                    </p:set>
                                    <p:anim calcmode="lin" valueType="num">
                                      <p:cBhvr>
                                        <p:cTn id="21" dur="500" fill="hold"/>
                                        <p:tgtEl>
                                          <p:spTgt spid="17459"/>
                                        </p:tgtEl>
                                        <p:attrNameLst>
                                          <p:attrName>ppt_x</p:attrName>
                                        </p:attrNameLst>
                                      </p:cBhvr>
                                      <p:tavLst>
                                        <p:tav tm="0">
                                          <p:val>
                                            <p:strVal val="0-#ppt_w/2"/>
                                          </p:val>
                                        </p:tav>
                                        <p:tav tm="100000">
                                          <p:val>
                                            <p:strVal val="#ppt_x"/>
                                          </p:val>
                                        </p:tav>
                                      </p:tavLst>
                                    </p:anim>
                                    <p:anim calcmode="lin" valueType="num">
                                      <p:cBhvr>
                                        <p:cTn id="22" dur="500" fill="hold"/>
                                        <p:tgtEl>
                                          <p:spTgt spid="17459"/>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1745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45" grpId="0" bldLvl="0"/>
      <p:bldP spid="17459" grpId="0" bldLvl="0"/>
      <p:bldP spid="17459" grpId="1" bldLvl="0"/>
      <p:bldP spid="17460"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3"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41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7441"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7442" name="组合 17441"/>
          <p:cNvGrpSpPr/>
          <p:nvPr/>
        </p:nvGrpSpPr>
        <p:grpSpPr>
          <a:xfrm>
            <a:off x="1883410" y="512763"/>
            <a:ext cx="539750" cy="539750"/>
            <a:chOff x="0" y="0"/>
            <a:chExt cx="540000" cy="540000"/>
          </a:xfrm>
        </p:grpSpPr>
        <p:sp>
          <p:nvSpPr>
            <p:cNvPr id="1744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744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02</a:t>
              </a:r>
              <a:endParaRPr lang="zh-CN" altLang="en-US" dirty="0">
                <a:ea typeface="宋体" panose="02010600030101010101" pitchFamily="2" charset="-122"/>
              </a:endParaRPr>
            </a:p>
          </p:txBody>
        </p:sp>
      </p:grpSp>
      <p:sp>
        <p:nvSpPr>
          <p:cNvPr id="17445"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自我意识的发展过程</a:t>
            </a:r>
            <a:endParaRPr lang="zh-CN" altLang="en-US" dirty="0">
              <a:ea typeface="宋体" panose="02010600030101010101" pitchFamily="2" charset="-122"/>
            </a:endParaRPr>
          </a:p>
        </p:txBody>
      </p:sp>
      <p:sp>
        <p:nvSpPr>
          <p:cNvPr id="17446" name="TextBox 25"/>
          <p:cNvSpPr/>
          <p:nvPr/>
        </p:nvSpPr>
        <p:spPr>
          <a:xfrm>
            <a:off x="10703560" y="1052513"/>
            <a:ext cx="640080" cy="384810"/>
          </a:xfrm>
          <a:prstGeom prst="rect">
            <a:avLst/>
          </a:prstGeom>
          <a:noFill/>
          <a:ln w="9525">
            <a:noFill/>
          </a:ln>
        </p:spPr>
        <p:txBody>
          <a:bodyPr wrap="none">
            <a:spAutoFit/>
          </a:bodyPr>
          <a:p>
            <a:pPr lvl="0" algn="l">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过程</a:t>
            </a:r>
            <a:endParaRPr lang="zh-CN" altLang="en-US" dirty="0">
              <a:ea typeface="宋体" panose="02010600030101010101" pitchFamily="2" charset="-122"/>
            </a:endParaRPr>
          </a:p>
        </p:txBody>
      </p:sp>
      <p:sp>
        <p:nvSpPr>
          <p:cNvPr id="17447"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7448" name="矩形 6"/>
          <p:cNvSpPr/>
          <p:nvPr/>
        </p:nvSpPr>
        <p:spPr>
          <a:xfrm>
            <a:off x="2173605" y="1446530"/>
            <a:ext cx="9501505" cy="450342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 name="组合 3"/>
          <p:cNvGrpSpPr/>
          <p:nvPr/>
        </p:nvGrpSpPr>
        <p:grpSpPr>
          <a:xfrm>
            <a:off x="-42545" y="1123950"/>
            <a:ext cx="1748155" cy="5216525"/>
            <a:chOff x="-68" y="1770"/>
            <a:chExt cx="2753" cy="8215"/>
          </a:xfrm>
        </p:grpSpPr>
        <p:sp>
          <p:nvSpPr>
            <p:cNvPr id="2"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graphicFrame>
        <p:nvGraphicFramePr>
          <p:cNvPr id="3" name="表格 2"/>
          <p:cNvGraphicFramePr/>
          <p:nvPr/>
        </p:nvGraphicFramePr>
        <p:xfrm>
          <a:off x="2246630" y="1578610"/>
          <a:ext cx="9352915" cy="4306570"/>
        </p:xfrm>
        <a:graphic>
          <a:graphicData uri="http://schemas.openxmlformats.org/drawingml/2006/table">
            <a:tbl>
              <a:tblPr firstRow="1" bandRow="1">
                <a:tableStyleId>{5940675A-B579-460E-94D1-54222C63F5DA}</a:tableStyleId>
              </a:tblPr>
              <a:tblGrid>
                <a:gridCol w="1207770"/>
                <a:gridCol w="1216660"/>
                <a:gridCol w="3916680"/>
                <a:gridCol w="3011805"/>
              </a:tblGrid>
              <a:tr h="344170">
                <a:tc>
                  <a:txBody>
                    <a:bodyPr/>
                    <a:p>
                      <a:pPr marL="0" indent="0" algn="ctr">
                        <a:buNone/>
                      </a:pPr>
                      <a:r>
                        <a:rPr lang="zh-CN" altLang="en-US" sz="1300" b="0" u="none">
                          <a:latin typeface="Calibri" panose="020F0502020204030204" charset="0"/>
                          <a:ea typeface="Calibri" panose="020F0502020204030204" charset="0"/>
                          <a:cs typeface="Calibri" panose="020F0502020204030204" charset="0"/>
                        </a:rPr>
                        <a:t>阶段</a:t>
                      </a:r>
                      <a:endParaRPr lang="zh-CN" altLang="en-US" sz="1300" b="0" u="none">
                        <a:latin typeface="Calibri" panose="020F0502020204030204" charset="0"/>
                        <a:ea typeface="Calibri" panose="020F0502020204030204" charset="0"/>
                        <a:cs typeface="Calibri" panose="020F05020202040302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6">
                        <a:lumMod val="40000"/>
                        <a:lumOff val="60000"/>
                      </a:schemeClr>
                    </a:solidFill>
                  </a:tcPr>
                </a:tc>
                <a:tc>
                  <a:txBody>
                    <a:bodyPr/>
                    <a:p>
                      <a:pPr marL="0" indent="0" algn="ctr">
                        <a:buNone/>
                      </a:pPr>
                      <a:r>
                        <a:rPr lang="zh-CN" altLang="en-US" sz="1300" b="0" u="none">
                          <a:latin typeface="Calibri" panose="020F0502020204030204" charset="0"/>
                          <a:ea typeface="Calibri" panose="020F0502020204030204" charset="0"/>
                          <a:cs typeface="Calibri" panose="020F0502020204030204" charset="0"/>
                        </a:rPr>
                        <a:t>年龄</a:t>
                      </a:r>
                      <a:endParaRPr lang="zh-CN" altLang="en-US" sz="1300" b="0" u="none">
                        <a:latin typeface="Calibri" panose="020F0502020204030204" charset="0"/>
                        <a:ea typeface="Calibri" panose="020F0502020204030204" charset="0"/>
                        <a:cs typeface="Calibri" panose="020F0502020204030204" charset="0"/>
                      </a:endParaRPr>
                    </a:p>
                  </a:txBody>
                  <a:tcPr marL="0" marR="0" marT="0" marB="1" vert="horz" anchor="ctr" anchorCtr="0">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6">
                        <a:lumMod val="40000"/>
                        <a:lumOff val="60000"/>
                      </a:schemeClr>
                    </a:solidFill>
                  </a:tcPr>
                </a:tc>
                <a:tc>
                  <a:txBody>
                    <a:bodyPr/>
                    <a:p>
                      <a:pPr marL="0" indent="0" algn="ctr">
                        <a:buNone/>
                      </a:pPr>
                      <a:r>
                        <a:rPr lang="zh-CN" altLang="en-US" sz="1300" b="0" u="none">
                          <a:latin typeface="Calibri" panose="020F0502020204030204" charset="0"/>
                          <a:ea typeface="Calibri" panose="020F0502020204030204" charset="0"/>
                          <a:cs typeface="Calibri" panose="020F0502020204030204" charset="0"/>
                        </a:rPr>
                        <a:t>发展内容</a:t>
                      </a:r>
                      <a:endParaRPr lang="zh-CN" altLang="en-US" sz="1300" b="0" u="none">
                        <a:latin typeface="Calibri" panose="020F0502020204030204" charset="0"/>
                        <a:ea typeface="Calibri" panose="020F0502020204030204" charset="0"/>
                        <a:cs typeface="Calibri" panose="020F05020202040302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6">
                        <a:lumMod val="40000"/>
                        <a:lumOff val="60000"/>
                      </a:schemeClr>
                    </a:solidFill>
                  </a:tcPr>
                </a:tc>
                <a:tc>
                  <a:txBody>
                    <a:bodyPr/>
                    <a:p>
                      <a:pPr marL="0" indent="0" algn="ctr">
                        <a:buNone/>
                      </a:pPr>
                      <a:r>
                        <a:rPr lang="zh-CN" altLang="en-US" sz="1300" b="0" u="none">
                          <a:latin typeface="Calibri" panose="020F0502020204030204" charset="0"/>
                          <a:ea typeface="Calibri" panose="020F0502020204030204" charset="0"/>
                          <a:cs typeface="Calibri" panose="020F0502020204030204" charset="0"/>
                        </a:rPr>
                        <a:t>发展节点</a:t>
                      </a:r>
                      <a:endParaRPr lang="zh-CN" altLang="en-US" sz="1300" b="0" u="none">
                        <a:latin typeface="Calibri" panose="020F0502020204030204" charset="0"/>
                        <a:ea typeface="Calibri" panose="020F0502020204030204" charset="0"/>
                        <a:cs typeface="Calibri" panose="020F05020202040302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6">
                        <a:lumMod val="40000"/>
                        <a:lumOff val="60000"/>
                      </a:schemeClr>
                    </a:solidFill>
                  </a:tcPr>
                </a:tc>
              </a:tr>
              <a:tr h="0">
                <a:tc>
                  <a:txBody>
                    <a:bodyPr/>
                    <a:p>
                      <a:pPr marL="0" indent="0" algn="ctr">
                        <a:buNone/>
                      </a:pPr>
                      <a:r>
                        <a:rPr lang="zh-CN" altLang="en-US" sz="1300" b="0" u="none">
                          <a:latin typeface="宋体" panose="02010600030101010101" pitchFamily="2" charset="-122"/>
                          <a:ea typeface="宋体" panose="02010600030101010101" pitchFamily="2" charset="-122"/>
                          <a:cs typeface="宋体" panose="02010600030101010101" pitchFamily="2" charset="-122"/>
                        </a:rPr>
                        <a:t>生理自我（对自我的确认）</a:t>
                      </a:r>
                      <a:endParaRPr lang="zh-CN" altLang="en-US" sz="13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en-US" altLang="zh-CN" sz="1300" b="0" u="none">
                          <a:latin typeface="宋体" panose="02010600030101010101" pitchFamily="2" charset="-122"/>
                          <a:ea typeface="宋体" panose="02010600030101010101" pitchFamily="2" charset="-122"/>
                          <a:cs typeface="宋体" panose="02010600030101010101" pitchFamily="2" charset="-122"/>
                        </a:rPr>
                        <a:t>8</a:t>
                      </a:r>
                      <a:r>
                        <a:rPr lang="zh-CN" altLang="en-US" sz="1300" b="0" u="none">
                          <a:latin typeface="宋体" panose="02010600030101010101" pitchFamily="2" charset="-122"/>
                          <a:ea typeface="宋体" panose="02010600030101010101" pitchFamily="2" charset="-122"/>
                          <a:cs typeface="宋体" panose="02010600030101010101" pitchFamily="2" charset="-122"/>
                        </a:rPr>
                        <a:t>个月</a:t>
                      </a:r>
                      <a:r>
                        <a:rPr lang="en-US" altLang="zh-CN" sz="1300" b="0" u="none">
                          <a:latin typeface="宋体" panose="02010600030101010101" pitchFamily="2" charset="-122"/>
                          <a:ea typeface="宋体" panose="02010600030101010101" pitchFamily="2" charset="-122"/>
                          <a:cs typeface="宋体" panose="02010600030101010101" pitchFamily="2" charset="-122"/>
                        </a:rPr>
                        <a:t>~3</a:t>
                      </a:r>
                      <a:r>
                        <a:rPr lang="zh-CN" altLang="en-US" sz="1300" b="0" u="none">
                          <a:latin typeface="宋体" panose="02010600030101010101" pitchFamily="2" charset="-122"/>
                          <a:ea typeface="宋体" panose="02010600030101010101" pitchFamily="2" charset="-122"/>
                          <a:cs typeface="宋体" panose="02010600030101010101" pitchFamily="2" charset="-122"/>
                        </a:rPr>
                        <a:t>岁</a:t>
                      </a:r>
                      <a:endParaRPr lang="zh-CN" altLang="en-US" sz="13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nchorCtr="0">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457200" lvl="1" indent="0" algn="l">
                        <a:buNone/>
                      </a:pPr>
                      <a:r>
                        <a:rPr lang="zh-CN" altLang="en-US" sz="1300" b="0" u="none">
                          <a:latin typeface="宋体" panose="02010600030101010101" pitchFamily="2" charset="-122"/>
                          <a:ea typeface="宋体" panose="02010600030101010101" pitchFamily="2" charset="-122"/>
                          <a:cs typeface="宋体" panose="02010600030101010101" pitchFamily="2" charset="-122"/>
                        </a:rPr>
                        <a:t>这是自我意识最原始的形态，是个体对自己身躯的认识，包括占有感、支配感和爱护感。但这个时候表现出来的行为是以自我为中心的，以自己的想法来解释外界的现象，认为外部世界是为他而存在，以他为中心，所以这一时期又称为“自我中心期”。</a:t>
                      </a:r>
                      <a:endParaRPr lang="zh-CN" altLang="en-US" sz="13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457200" lvl="1" indent="0" algn="l">
                        <a:buNone/>
                      </a:pPr>
                      <a:r>
                        <a:rPr lang="en-US" altLang="zh-CN" sz="1300" b="0" u="none">
                          <a:latin typeface="宋体" panose="02010600030101010101" pitchFamily="2" charset="-122"/>
                          <a:ea typeface="宋体" panose="02010600030101010101" pitchFamily="2" charset="-122"/>
                          <a:cs typeface="宋体" panose="02010600030101010101" pitchFamily="2" charset="-122"/>
                        </a:rPr>
                        <a:t>3</a:t>
                      </a:r>
                      <a:r>
                        <a:rPr lang="zh-CN" altLang="en-US" sz="1300" b="0" u="none">
                          <a:latin typeface="宋体" panose="02010600030101010101" pitchFamily="2" charset="-122"/>
                          <a:ea typeface="宋体" panose="02010600030101010101" pitchFamily="2" charset="-122"/>
                          <a:cs typeface="宋体" panose="02010600030101010101" pitchFamily="2" charset="-122"/>
                        </a:rPr>
                        <a:t>个月：能辨认自身以外的世界</a:t>
                      </a:r>
                      <a:endParaRPr lang="zh-CN" altLang="en-US" sz="1300" b="0" u="none">
                        <a:latin typeface="宋体" panose="02010600030101010101" pitchFamily="2" charset="-122"/>
                        <a:ea typeface="宋体" panose="02010600030101010101" pitchFamily="2" charset="-122"/>
                        <a:cs typeface="宋体" panose="02010600030101010101" pitchFamily="2" charset="-122"/>
                      </a:endParaRPr>
                    </a:p>
                    <a:p>
                      <a:pPr marL="457200" lvl="1" indent="0" algn="l">
                        <a:buNone/>
                      </a:pPr>
                      <a:r>
                        <a:rPr lang="en-US" altLang="zh-CN" sz="1300" b="0" u="none">
                          <a:latin typeface="宋体" panose="02010600030101010101" pitchFamily="2" charset="-122"/>
                          <a:ea typeface="宋体" panose="02010600030101010101" pitchFamily="2" charset="-122"/>
                          <a:cs typeface="宋体" panose="02010600030101010101" pitchFamily="2" charset="-122"/>
                        </a:rPr>
                        <a:t>5</a:t>
                      </a:r>
                      <a:r>
                        <a:rPr lang="zh-CN" altLang="en-US" sz="1300" b="0" u="none">
                          <a:latin typeface="宋体" panose="02010600030101010101" pitchFamily="2" charset="-122"/>
                          <a:ea typeface="宋体" panose="02010600030101010101" pitchFamily="2" charset="-122"/>
                          <a:cs typeface="宋体" panose="02010600030101010101" pitchFamily="2" charset="-122"/>
                        </a:rPr>
                        <a:t>个月：略知别人的存在</a:t>
                      </a:r>
                      <a:endParaRPr lang="zh-CN" altLang="en-US" sz="1300" b="0" u="none">
                        <a:latin typeface="宋体" panose="02010600030101010101" pitchFamily="2" charset="-122"/>
                        <a:ea typeface="宋体" panose="02010600030101010101" pitchFamily="2" charset="-122"/>
                        <a:cs typeface="宋体" panose="02010600030101010101" pitchFamily="2" charset="-122"/>
                      </a:endParaRPr>
                    </a:p>
                    <a:p>
                      <a:pPr marL="457200" lvl="1" indent="0" algn="l">
                        <a:buNone/>
                      </a:pPr>
                      <a:r>
                        <a:rPr lang="en-US" altLang="zh-CN" sz="1300" b="0" u="none">
                          <a:latin typeface="宋体" panose="02010600030101010101" pitchFamily="2" charset="-122"/>
                          <a:ea typeface="宋体" panose="02010600030101010101" pitchFamily="2" charset="-122"/>
                          <a:cs typeface="宋体" panose="02010600030101010101" pitchFamily="2" charset="-122"/>
                        </a:rPr>
                        <a:t>8</a:t>
                      </a:r>
                      <a:r>
                        <a:rPr lang="zh-CN" altLang="en-US" sz="1300" b="0" u="none">
                          <a:latin typeface="宋体" panose="02010600030101010101" pitchFamily="2" charset="-122"/>
                          <a:ea typeface="宋体" panose="02010600030101010101" pitchFamily="2" charset="-122"/>
                          <a:cs typeface="宋体" panose="02010600030101010101" pitchFamily="2" charset="-122"/>
                        </a:rPr>
                        <a:t>个月：了解自我的存在，听到自己的名字会做出反应，但人我不分，物我不分（自我意识的萌芽）</a:t>
                      </a:r>
                      <a:endParaRPr lang="zh-CN" altLang="en-US" sz="1300" b="0" u="none">
                        <a:latin typeface="宋体" panose="02010600030101010101" pitchFamily="2" charset="-122"/>
                        <a:ea typeface="宋体" panose="02010600030101010101" pitchFamily="2" charset="-122"/>
                        <a:cs typeface="宋体" panose="02010600030101010101" pitchFamily="2" charset="-122"/>
                      </a:endParaRPr>
                    </a:p>
                    <a:p>
                      <a:pPr marL="457200" lvl="1" indent="0" algn="l">
                        <a:buNone/>
                      </a:pPr>
                      <a:r>
                        <a:rPr lang="en-US" altLang="zh-CN" sz="1300" b="0" u="none">
                          <a:latin typeface="宋体" panose="02010600030101010101" pitchFamily="2" charset="-122"/>
                          <a:ea typeface="宋体" panose="02010600030101010101" pitchFamily="2" charset="-122"/>
                          <a:cs typeface="宋体" panose="02010600030101010101" pitchFamily="2" charset="-122"/>
                        </a:rPr>
                        <a:t>3</a:t>
                      </a:r>
                      <a:r>
                        <a:rPr lang="zh-CN" altLang="en-US" sz="1300" b="0" u="none">
                          <a:latin typeface="宋体" panose="02010600030101010101" pitchFamily="2" charset="-122"/>
                          <a:ea typeface="宋体" panose="02010600030101010101" pitchFamily="2" charset="-122"/>
                          <a:cs typeface="宋体" panose="02010600030101010101" pitchFamily="2" charset="-122"/>
                        </a:rPr>
                        <a:t>岁：会使用第一人称代词“我”，产生自尊感、羞耻感</a:t>
                      </a:r>
                      <a:endParaRPr lang="zh-CN" altLang="en-US" sz="13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p>
                      <a:pPr marL="0" indent="0" algn="ctr">
                        <a:buNone/>
                      </a:pPr>
                      <a:r>
                        <a:rPr lang="zh-CN" altLang="en-US" sz="1300" b="0" u="none">
                          <a:latin typeface="宋体" panose="02010600030101010101" pitchFamily="2" charset="-122"/>
                          <a:ea typeface="宋体" panose="02010600030101010101" pitchFamily="2" charset="-122"/>
                          <a:cs typeface="宋体" panose="02010600030101010101" pitchFamily="2" charset="-122"/>
                        </a:rPr>
                        <a:t>社会自我（对自我的评价）</a:t>
                      </a:r>
                      <a:endParaRPr lang="zh-CN" altLang="en-US" sz="13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en-US" altLang="zh-CN" sz="1300" b="0" u="none">
                          <a:latin typeface="宋体" panose="02010600030101010101" pitchFamily="2" charset="-122"/>
                          <a:ea typeface="宋体" panose="02010600030101010101" pitchFamily="2" charset="-122"/>
                          <a:cs typeface="宋体" panose="02010600030101010101" pitchFamily="2" charset="-122"/>
                        </a:rPr>
                        <a:t>4</a:t>
                      </a:r>
                      <a:r>
                        <a:rPr lang="zh-CN" altLang="en-US" sz="1300" b="0" u="none">
                          <a:latin typeface="宋体" panose="02010600030101010101" pitchFamily="2" charset="-122"/>
                          <a:ea typeface="宋体" panose="02010600030101010101" pitchFamily="2" charset="-122"/>
                          <a:cs typeface="宋体" panose="02010600030101010101" pitchFamily="2" charset="-122"/>
                        </a:rPr>
                        <a:t>岁</a:t>
                      </a:r>
                      <a:r>
                        <a:rPr lang="en-US" altLang="zh-CN" sz="1300" b="0" u="none">
                          <a:latin typeface="宋体" panose="02010600030101010101" pitchFamily="2" charset="-122"/>
                          <a:ea typeface="宋体" panose="02010600030101010101" pitchFamily="2" charset="-122"/>
                          <a:cs typeface="宋体" panose="02010600030101010101" pitchFamily="2" charset="-122"/>
                        </a:rPr>
                        <a:t>~</a:t>
                      </a:r>
                      <a:r>
                        <a:rPr lang="zh-CN" altLang="en-US" sz="1300" b="0" u="none">
                          <a:latin typeface="宋体" panose="02010600030101010101" pitchFamily="2" charset="-122"/>
                          <a:ea typeface="宋体" panose="02010600030101010101" pitchFamily="2" charset="-122"/>
                          <a:cs typeface="宋体" panose="02010600030101010101" pitchFamily="2" charset="-122"/>
                        </a:rPr>
                        <a:t>青春期</a:t>
                      </a:r>
                      <a:endParaRPr lang="zh-CN" altLang="en-US" sz="13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nchorCtr="0">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457200" lvl="1" indent="0" algn="l">
                        <a:buNone/>
                      </a:pPr>
                      <a:r>
                        <a:rPr lang="zh-CN" altLang="en-US" sz="1300" b="0" u="none">
                          <a:latin typeface="宋体" panose="02010600030101010101" pitchFamily="2" charset="-122"/>
                          <a:ea typeface="宋体" panose="02010600030101010101" pitchFamily="2" charset="-122"/>
                          <a:cs typeface="宋体" panose="02010600030101010101" pitchFamily="2" charset="-122"/>
                        </a:rPr>
                        <a:t>这一时期是自我意识受社会影响最大的时期，也有人称之为“客观化时期”。这一阶段个体的自我意识一改婴幼儿以自我为中心的倾向，表现出强烈的社会认同意识。具有较强的“他律性”的特点。</a:t>
                      </a:r>
                      <a:endParaRPr lang="zh-CN" altLang="en-US" sz="13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457200" lvl="1" indent="0" algn="l">
                        <a:buNone/>
                      </a:pPr>
                      <a:r>
                        <a:rPr lang="zh-CN" altLang="en-US" sz="1300" b="0" u="none">
                          <a:latin typeface="宋体" panose="02010600030101010101" pitchFamily="2" charset="-122"/>
                          <a:ea typeface="宋体" panose="02010600030101010101" pitchFamily="2" charset="-122"/>
                          <a:cs typeface="宋体" panose="02010600030101010101" pitchFamily="2" charset="-122"/>
                        </a:rPr>
                        <a:t>产生自己动手的愿望，并对自身的行为做出评价，如“我会唱歌”、“我会</a:t>
                      </a:r>
                      <a:r>
                        <a:rPr lang="en-US" altLang="zh-CN" sz="1300" b="0" u="none">
                          <a:latin typeface="宋体" panose="02010600030101010101" pitchFamily="2" charset="-122"/>
                          <a:ea typeface="宋体" panose="02010600030101010101" pitchFamily="2" charset="-122"/>
                          <a:cs typeface="宋体" panose="02010600030101010101" pitchFamily="2" charset="-122"/>
                        </a:rPr>
                        <a:t>……”</a:t>
                      </a:r>
                      <a:r>
                        <a:rPr lang="zh-CN" altLang="en-US" sz="1300" b="0" u="none">
                          <a:latin typeface="宋体" panose="02010600030101010101" pitchFamily="2" charset="-122"/>
                          <a:ea typeface="宋体" panose="02010600030101010101" pitchFamily="2" charset="-122"/>
                          <a:cs typeface="宋体" panose="02010600030101010101" pitchFamily="2" charset="-122"/>
                        </a:rPr>
                        <a:t>，关注他人评价，是社会化的关键时期。</a:t>
                      </a:r>
                      <a:endParaRPr lang="zh-CN" altLang="en-US" sz="13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p>
                      <a:pPr marL="0" indent="0" algn="ctr">
                        <a:buNone/>
                      </a:pPr>
                      <a:r>
                        <a:rPr lang="zh-CN" altLang="en-US" sz="1300" b="0" u="none">
                          <a:latin typeface="宋体" panose="02010600030101010101" pitchFamily="2" charset="-122"/>
                          <a:ea typeface="宋体" panose="02010600030101010101" pitchFamily="2" charset="-122"/>
                          <a:cs typeface="宋体" panose="02010600030101010101" pitchFamily="2" charset="-122"/>
                        </a:rPr>
                        <a:t>心理自我（对自我的了解）</a:t>
                      </a:r>
                      <a:endParaRPr lang="zh-CN" altLang="en-US" sz="13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indent="0" algn="ctr">
                        <a:buNone/>
                      </a:pPr>
                      <a:r>
                        <a:rPr lang="zh-CN" altLang="en-US" sz="1300" b="0" u="none">
                          <a:latin typeface="宋体" panose="02010600030101010101" pitchFamily="2" charset="-122"/>
                          <a:ea typeface="宋体" panose="02010600030101010101" pitchFamily="2" charset="-122"/>
                          <a:cs typeface="宋体" panose="02010600030101010101" pitchFamily="2" charset="-122"/>
                        </a:rPr>
                        <a:t>青春期以后</a:t>
                      </a:r>
                      <a:endParaRPr lang="zh-CN" altLang="en-US" sz="13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nchorCtr="0">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457200" lvl="1" indent="0" algn="l">
                        <a:buNone/>
                      </a:pPr>
                      <a:r>
                        <a:rPr lang="zh-CN" altLang="en-US" sz="1300" b="0" u="none">
                          <a:latin typeface="宋体" panose="02010600030101010101" pitchFamily="2" charset="-122"/>
                          <a:ea typeface="宋体" panose="02010600030101010101" pitchFamily="2" charset="-122"/>
                          <a:cs typeface="宋体" panose="02010600030101010101" pitchFamily="2" charset="-122"/>
                        </a:rPr>
                        <a:t>这是自我意识的成熟阶段，随着生理方面的迅速成熟、交往范围的不断扩大以及认识能力的日益发展，个体将大部分注意力转投到自己的内部世界中，转投到发现自我、关心自我的存在上来。他们开始努力探索自我的内心世界，并对自己的心理状况有了较为清晰的认识，包括对自己的性格、能力、态度、信念、理想、行为等的意识。</a:t>
                      </a:r>
                      <a:endParaRPr lang="zh-CN" altLang="en-US" sz="13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457200" lvl="1" indent="0" algn="l">
                        <a:buNone/>
                      </a:pPr>
                      <a:r>
                        <a:rPr lang="en-US" altLang="zh-CN" sz="1300" b="0" u="none">
                          <a:latin typeface="宋体" panose="02010600030101010101" pitchFamily="2" charset="-122"/>
                          <a:ea typeface="宋体" panose="02010600030101010101" pitchFamily="2" charset="-122"/>
                          <a:cs typeface="宋体" panose="02010600030101010101" pitchFamily="2" charset="-122"/>
                        </a:rPr>
                        <a:t>15</a:t>
                      </a:r>
                      <a:r>
                        <a:rPr lang="zh-CN" altLang="en-US" sz="1300" b="0" u="none">
                          <a:latin typeface="宋体" panose="02010600030101010101" pitchFamily="2" charset="-122"/>
                          <a:ea typeface="宋体" panose="02010600030101010101" pitchFamily="2" charset="-122"/>
                          <a:cs typeface="宋体" panose="02010600030101010101" pitchFamily="2" charset="-122"/>
                        </a:rPr>
                        <a:t>岁左右开始，外在的关注逐步向内在的关注转变，个体热衷于内心世界的探索，如“我是什么样的人”“我能做什么？”这时倾向于寻找自己的偶像或榜样</a:t>
                      </a:r>
                      <a:endParaRPr lang="zh-CN" altLang="en-US" sz="1300" b="0" u="none">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7442"/>
                                        </p:tgtEl>
                                        <p:attrNameLst>
                                          <p:attrName>style.visibility</p:attrName>
                                        </p:attrNameLst>
                                      </p:cBhvr>
                                      <p:to>
                                        <p:strVal val="visible"/>
                                      </p:to>
                                    </p:set>
                                    <p:anim calcmode="lin" valueType="num">
                                      <p:cBhvr>
                                        <p:cTn id="7" dur="500" fill="hold"/>
                                        <p:tgtEl>
                                          <p:spTgt spid="17442"/>
                                        </p:tgtEl>
                                        <p:attrNameLst>
                                          <p:attrName>ppt_x</p:attrName>
                                        </p:attrNameLst>
                                      </p:cBhvr>
                                      <p:tavLst>
                                        <p:tav tm="0">
                                          <p:val>
                                            <p:strVal val="#ppt_x"/>
                                          </p:val>
                                        </p:tav>
                                        <p:tav tm="100000">
                                          <p:val>
                                            <p:strVal val="#ppt_x"/>
                                          </p:val>
                                        </p:tav>
                                      </p:tavLst>
                                    </p:anim>
                                    <p:anim calcmode="lin" valueType="num">
                                      <p:cBhvr>
                                        <p:cTn id="8" dur="500" fill="hold"/>
                                        <p:tgtEl>
                                          <p:spTgt spid="1744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7445"/>
                                        </p:tgtEl>
                                        <p:attrNameLst>
                                          <p:attrName>style.visibility</p:attrName>
                                        </p:attrNameLst>
                                      </p:cBhvr>
                                      <p:to>
                                        <p:strVal val="visible"/>
                                      </p:to>
                                    </p:set>
                                    <p:anim calcmode="lin" valueType="num">
                                      <p:cBhvr>
                                        <p:cTn id="11" dur="500" fill="hold"/>
                                        <p:tgtEl>
                                          <p:spTgt spid="17445"/>
                                        </p:tgtEl>
                                        <p:attrNameLst>
                                          <p:attrName>ppt_x</p:attrName>
                                        </p:attrNameLst>
                                      </p:cBhvr>
                                      <p:tavLst>
                                        <p:tav tm="0">
                                          <p:val>
                                            <p:strVal val="#ppt_x"/>
                                          </p:val>
                                        </p:tav>
                                        <p:tav tm="100000">
                                          <p:val>
                                            <p:strVal val="#ppt_x"/>
                                          </p:val>
                                        </p:tav>
                                      </p:tavLst>
                                    </p:anim>
                                    <p:anim calcmode="lin" valueType="num">
                                      <p:cBhvr>
                                        <p:cTn id="12" dur="500" fill="hold"/>
                                        <p:tgtEl>
                                          <p:spTgt spid="1744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45"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7"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4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8465"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8466" name="组合 18465"/>
          <p:cNvGrpSpPr/>
          <p:nvPr/>
        </p:nvGrpSpPr>
        <p:grpSpPr>
          <a:xfrm>
            <a:off x="1883410" y="512763"/>
            <a:ext cx="539750" cy="539750"/>
            <a:chOff x="0" y="0"/>
            <a:chExt cx="540000" cy="540000"/>
          </a:xfrm>
        </p:grpSpPr>
        <p:sp>
          <p:nvSpPr>
            <p:cNvPr id="1846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846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3</a:t>
              </a:r>
              <a:endParaRPr lang="en-US" dirty="0">
                <a:ea typeface="宋体" panose="02010600030101010101" pitchFamily="2" charset="-122"/>
              </a:endParaRPr>
            </a:p>
          </p:txBody>
        </p:sp>
      </p:grpSp>
      <p:sp>
        <p:nvSpPr>
          <p:cNvPr id="18469" name="TextBox 12"/>
          <p:cNvSpPr/>
          <p:nvPr/>
        </p:nvSpPr>
        <p:spPr>
          <a:xfrm>
            <a:off x="2712085" y="552450"/>
            <a:ext cx="457962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中职学生自我意识发展的规律</a:t>
            </a:r>
            <a:endParaRPr lang="zh-CN" altLang="en-US" dirty="0">
              <a:ea typeface="宋体" panose="02010600030101010101" pitchFamily="2" charset="-122"/>
            </a:endParaRPr>
          </a:p>
        </p:txBody>
      </p:sp>
      <p:sp>
        <p:nvSpPr>
          <p:cNvPr id="18470"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分化</a:t>
            </a:r>
            <a:endParaRPr lang="zh-CN" altLang="en-US" dirty="0">
              <a:ea typeface="宋体" panose="02010600030101010101" pitchFamily="2" charset="-122"/>
            </a:endParaRPr>
          </a:p>
        </p:txBody>
      </p:sp>
      <p:sp>
        <p:nvSpPr>
          <p:cNvPr id="18471"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8472" name="矩形 6"/>
          <p:cNvSpPr/>
          <p:nvPr/>
        </p:nvSpPr>
        <p:spPr>
          <a:xfrm>
            <a:off x="2172335" y="1700213"/>
            <a:ext cx="9828213"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73" name="矩形 9"/>
          <p:cNvSpPr/>
          <p:nvPr/>
        </p:nvSpPr>
        <p:spPr>
          <a:xfrm>
            <a:off x="1991360" y="2173288"/>
            <a:ext cx="492125" cy="1000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74" name="TextBox 10"/>
          <p:cNvSpPr/>
          <p:nvPr/>
        </p:nvSpPr>
        <p:spPr>
          <a:xfrm>
            <a:off x="1991360" y="2441575"/>
            <a:ext cx="431165" cy="28562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一、自我意识开始分化</a:t>
            </a:r>
            <a:endParaRPr lang="zh-CN" altLang="en-US" dirty="0">
              <a:ea typeface="宋体" panose="02010600030101010101" pitchFamily="2" charset="-122"/>
            </a:endParaRPr>
          </a:p>
        </p:txBody>
      </p:sp>
      <p:sp>
        <p:nvSpPr>
          <p:cNvPr id="18475" name="圆角矩形 21"/>
          <p:cNvSpPr/>
          <p:nvPr/>
        </p:nvSpPr>
        <p:spPr>
          <a:xfrm>
            <a:off x="2567623" y="1844675"/>
            <a:ext cx="3671887"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8476" name="TextBox 8"/>
          <p:cNvSpPr/>
          <p:nvPr/>
        </p:nvSpPr>
        <p:spPr>
          <a:xfrm>
            <a:off x="2712085" y="1970088"/>
            <a:ext cx="3168650" cy="3806190"/>
          </a:xfrm>
          <a:prstGeom prst="rect">
            <a:avLst/>
          </a:prstGeom>
          <a:noFill/>
          <a:ln w="9525">
            <a:noFill/>
          </a:ln>
        </p:spPr>
        <p:txBody>
          <a:bodyPr wrap="square">
            <a:spAutoFit/>
          </a:bodyPr>
          <a:p>
            <a:pPr marL="0" lvl="0" indent="457200" algn="just">
              <a:lnSpc>
                <a:spcPct val="134000"/>
              </a:lnSpc>
              <a:spcAft>
                <a:spcPts val="1200"/>
              </a:spcAft>
            </a:pPr>
            <a:r>
              <a:rPr lang="zh-CN" altLang="en-US" sz="1400" dirty="0">
                <a:solidFill>
                  <a:schemeClr val="bg1"/>
                </a:solidFill>
                <a:latin typeface="微软雅黑" panose="020B0503020204020204" charset="-122"/>
                <a:ea typeface="微软雅黑" panose="020B0503020204020204" charset="-122"/>
                <a:sym typeface="微软雅黑" panose="020B0503020204020204" charset="-122"/>
              </a:rPr>
              <a:t>进入中职阶段以后，随着学习、生活方式的重大改变，中职学生的自我意识迅速发展，并出现分化。中职学生不再单纯地建立在社会规范和他人评价的基础上，他们要比初中生更善于从旁观者的角度来观察自己，更善于内省，思考自己和与自己有关的问题。自我的分化会导致主体我的崛起，但这种崛起在中职学生中有矫枉过正的倾向。它使中职学生长久地沉浸在自己的内心世界中，对周围的事物不屑一顾。相对而言，中职学生易出现自我评价偏高的倾向，因而导致</a:t>
            </a:r>
            <a:endParaRPr lang="zh-CN" altLang="en-US" sz="1400"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18485" name="圆角矩形 29"/>
          <p:cNvSpPr/>
          <p:nvPr/>
        </p:nvSpPr>
        <p:spPr>
          <a:xfrm>
            <a:off x="8687435" y="1844675"/>
            <a:ext cx="316865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pic>
        <p:nvPicPr>
          <p:cNvPr id="18486" name="Picture 14" descr="C:\Documents and Settings\tdz\桌面\dancing1.jpg"/>
          <p:cNvPicPr>
            <a:picLocks noChangeAspect="1"/>
          </p:cNvPicPr>
          <p:nvPr/>
        </p:nvPicPr>
        <p:blipFill>
          <a:blip r:embed="rId2"/>
          <a:srcRect t="7137" b="7137"/>
          <a:stretch>
            <a:fillRect/>
          </a:stretch>
        </p:blipFill>
        <p:spPr>
          <a:xfrm>
            <a:off x="6023610" y="3933825"/>
            <a:ext cx="2879725" cy="1746250"/>
          </a:xfrm>
          <a:prstGeom prst="rect">
            <a:avLst/>
          </a:prstGeom>
          <a:blipFill rotWithShape="1">
            <a:blip r:embed="rId3"/>
            <a:srcRect t="7137" b="7137"/>
            <a:stretch>
              <a:fillRect/>
            </a:stretch>
          </a:blipFill>
          <a:ln w="28575" cap="flat" cmpd="sng">
            <a:solidFill>
              <a:schemeClr val="bg1"/>
            </a:solidFill>
            <a:prstDash val="solid"/>
            <a:miter/>
            <a:headEnd type="none" w="med" len="med"/>
            <a:tailEnd type="none" w="med" len="med"/>
          </a:ln>
        </p:spPr>
      </p:pic>
      <p:pic>
        <p:nvPicPr>
          <p:cNvPr id="18487" name="Picture 3" descr="C:\Users\user\Desktop\7210527_164917535174_2.jpg"/>
          <p:cNvPicPr>
            <a:picLocks noChangeAspect="1"/>
          </p:cNvPicPr>
          <p:nvPr/>
        </p:nvPicPr>
        <p:blipFill>
          <a:blip r:embed="rId4"/>
          <a:stretch>
            <a:fillRect/>
          </a:stretch>
        </p:blipFill>
        <p:spPr>
          <a:xfrm>
            <a:off x="6023610" y="1970088"/>
            <a:ext cx="2879725" cy="1746250"/>
          </a:xfrm>
          <a:prstGeom prst="rect">
            <a:avLst/>
          </a:prstGeom>
          <a:blipFill rotWithShape="1">
            <a:blip r:embed="rId3"/>
            <a:stretch>
              <a:fillRect/>
            </a:stretch>
          </a:blipFill>
          <a:ln w="28575" cap="flat" cmpd="sng">
            <a:solidFill>
              <a:schemeClr val="bg1"/>
            </a:solidFill>
            <a:prstDash val="solid"/>
            <a:miter/>
            <a:headEnd type="none" w="med" len="med"/>
            <a:tailEnd type="none" w="med" len="med"/>
          </a:ln>
        </p:spPr>
      </p:pic>
      <p:sp>
        <p:nvSpPr>
          <p:cNvPr id="18488" name="TextBox 8"/>
          <p:cNvSpPr/>
          <p:nvPr/>
        </p:nvSpPr>
        <p:spPr>
          <a:xfrm>
            <a:off x="9047798" y="1970088"/>
            <a:ext cx="2736850" cy="3520440"/>
          </a:xfrm>
          <a:prstGeom prst="rect">
            <a:avLst/>
          </a:prstGeom>
          <a:noFill/>
          <a:ln w="9525">
            <a:noFill/>
          </a:ln>
        </p:spPr>
        <p:txBody>
          <a:bodyPr wrap="square">
            <a:spAutoFit/>
          </a:bodyPr>
          <a:p>
            <a:pPr marL="0" lvl="0" algn="just">
              <a:lnSpc>
                <a:spcPct val="134000"/>
              </a:lnSpc>
              <a:spcAft>
                <a:spcPts val="1200"/>
              </a:spcAft>
            </a:pPr>
            <a:r>
              <a:rPr lang="zh-CN" altLang="en-US" sz="1400" dirty="0">
                <a:solidFill>
                  <a:schemeClr val="bg1"/>
                </a:solidFill>
                <a:latin typeface="微软雅黑" panose="020B0503020204020204" charset="-122"/>
                <a:ea typeface="微软雅黑" panose="020B0503020204020204" charset="-122"/>
                <a:sym typeface="微软雅黑" panose="020B0503020204020204" charset="-122"/>
              </a:rPr>
              <a:t>他们行为表现上的自负，常常听不进别人的意见。他们开始不把权威、传统和社会规范放在眼里，唯我独尊，我行我素，强调自己，维护自己。这种表现很容易被他人误认为是妄自尊大，自私自利。其实处于这一阶段的中职学生内心还是十分脆弱和不自信的，他们也只是暂时的自我中心主义者或无意识的利己主义者（因主体我还是孱弱的），大部分不是道德意义上的自私自利者。</a:t>
            </a:r>
            <a:endParaRPr lang="zh-CN" altLang="en-US" sz="1400" dirty="0">
              <a:ea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2"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5"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5"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5"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5"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5"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5"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476"/>
                                        </p:tgtEl>
                                        <p:attrNameLst>
                                          <p:attrName>style.visibility</p:attrName>
                                        </p:attrNameLst>
                                      </p:cBhvr>
                                      <p:to>
                                        <p:strVal val="visible"/>
                                      </p:to>
                                    </p:set>
                                    <p:anim calcmode="lin" valueType="num">
                                      <p:cBhvr>
                                        <p:cTn id="7" dur="500" fill="hold"/>
                                        <p:tgtEl>
                                          <p:spTgt spid="18476"/>
                                        </p:tgtEl>
                                        <p:attrNameLst>
                                          <p:attrName>ppt_w</p:attrName>
                                        </p:attrNameLst>
                                      </p:cBhvr>
                                      <p:tavLst>
                                        <p:tav tm="0">
                                          <p:val>
                                            <p:fltVal val="0.000000"/>
                                          </p:val>
                                        </p:tav>
                                        <p:tav tm="100000">
                                          <p:val>
                                            <p:strVal val="#ppt_w"/>
                                          </p:val>
                                        </p:tav>
                                      </p:tavLst>
                                    </p:anim>
                                    <p:anim calcmode="lin" valueType="num">
                                      <p:cBhvr>
                                        <p:cTn id="8" dur="500" fill="hold"/>
                                        <p:tgtEl>
                                          <p:spTgt spid="18476"/>
                                        </p:tgtEl>
                                        <p:attrNameLst>
                                          <p:attrName>ppt_h</p:attrName>
                                        </p:attrNameLst>
                                      </p:cBhvr>
                                      <p:tavLst>
                                        <p:tav tm="0">
                                          <p:val>
                                            <p:fltVal val="0.000000"/>
                                          </p:val>
                                        </p:tav>
                                        <p:tav tm="100000">
                                          <p:val>
                                            <p:strVal val="#ppt_h"/>
                                          </p:val>
                                        </p:tav>
                                      </p:tavLst>
                                    </p:anim>
                                    <p:animEffect filter="fade">
                                      <p:cBhvr>
                                        <p:cTn id="9" dur="500"/>
                                        <p:tgtEl>
                                          <p:spTgt spid="18476"/>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8476"/>
                                        </p:tgtEl>
                                        <p:attrNameLst>
                                          <p:attrName>style.visibility</p:attrName>
                                        </p:attrNameLst>
                                      </p:cBhvr>
                                      <p:to>
                                        <p:strVal val="visible"/>
                                      </p:to>
                                    </p:set>
                                    <p:anim calcmode="lin" valueType="num">
                                      <p:cBhvr>
                                        <p:cTn id="12" dur="500" fill="hold"/>
                                        <p:tgtEl>
                                          <p:spTgt spid="18476"/>
                                        </p:tgtEl>
                                        <p:attrNameLst>
                                          <p:attrName>ppt_w</p:attrName>
                                        </p:attrNameLst>
                                      </p:cBhvr>
                                      <p:tavLst>
                                        <p:tav tm="0">
                                          <p:val>
                                            <p:fltVal val="0.000000"/>
                                          </p:val>
                                        </p:tav>
                                        <p:tav tm="100000">
                                          <p:val>
                                            <p:strVal val="#ppt_w"/>
                                          </p:val>
                                        </p:tav>
                                      </p:tavLst>
                                    </p:anim>
                                    <p:anim calcmode="lin" valueType="num">
                                      <p:cBhvr>
                                        <p:cTn id="13" dur="500" fill="hold"/>
                                        <p:tgtEl>
                                          <p:spTgt spid="18476"/>
                                        </p:tgtEl>
                                        <p:attrNameLst>
                                          <p:attrName>ppt_h</p:attrName>
                                        </p:attrNameLst>
                                      </p:cBhvr>
                                      <p:tavLst>
                                        <p:tav tm="0">
                                          <p:val>
                                            <p:fltVal val="0.000000"/>
                                          </p:val>
                                        </p:tav>
                                        <p:tav tm="100000">
                                          <p:val>
                                            <p:strVal val="#ppt_h"/>
                                          </p:val>
                                        </p:tav>
                                      </p:tavLst>
                                    </p:anim>
                                    <p:anim calcmode="lin" valueType="num">
                                      <p:cBhvr>
                                        <p:cTn id="14" dur="500" fill="hold"/>
                                        <p:tgtEl>
                                          <p:spTgt spid="18476"/>
                                        </p:tgtEl>
                                        <p:attrNameLst>
                                          <p:attrName>style.rotation</p:attrName>
                                        </p:attrNameLst>
                                      </p:cBhvr>
                                      <p:tavLst>
                                        <p:tav tm="0">
                                          <p:val>
                                            <p:fltVal val="360.000000"/>
                                          </p:val>
                                        </p:tav>
                                        <p:tav tm="100000">
                                          <p:val>
                                            <p:fltVal val="0.000000"/>
                                          </p:val>
                                        </p:tav>
                                      </p:tavLst>
                                    </p:anim>
                                    <p:animEffect filter="fade">
                                      <p:cBhvr>
                                        <p:cTn id="15" dur="500"/>
                                        <p:tgtEl>
                                          <p:spTgt spid="18476"/>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8486"/>
                                        </p:tgtEl>
                                        <p:attrNameLst>
                                          <p:attrName>style.visibility</p:attrName>
                                        </p:attrNameLst>
                                      </p:cBhvr>
                                      <p:to>
                                        <p:strVal val="visible"/>
                                      </p:to>
                                    </p:set>
                                    <p:animEffect filter="fade">
                                      <p:cBhvr>
                                        <p:cTn id="19" dur="1250"/>
                                        <p:tgtEl>
                                          <p:spTgt spid="18486"/>
                                        </p:tgtEl>
                                      </p:cBhvr>
                                    </p:animEffect>
                                  </p:childTnLst>
                                </p:cTn>
                              </p:par>
                              <p:par>
                                <p:cTn id="20" presetID="2" presetClass="entr" presetSubtype="8" fill="hold" nodeType="withEffect">
                                  <p:stCondLst>
                                    <p:cond delay="0"/>
                                  </p:stCondLst>
                                  <p:childTnLst>
                                    <p:set>
                                      <p:cBhvr>
                                        <p:cTn id="21" dur="1" fill="hold">
                                          <p:stCondLst>
                                            <p:cond delay="0"/>
                                          </p:stCondLst>
                                        </p:cTn>
                                        <p:tgtEl>
                                          <p:spTgt spid="18486"/>
                                        </p:tgtEl>
                                        <p:attrNameLst>
                                          <p:attrName>style.visibility</p:attrName>
                                        </p:attrNameLst>
                                      </p:cBhvr>
                                      <p:to>
                                        <p:strVal val="visible"/>
                                      </p:to>
                                    </p:set>
                                    <p:anim calcmode="lin" valueType="num">
                                      <p:cBhvr>
                                        <p:cTn id="22" dur="1000" fill="hold"/>
                                        <p:tgtEl>
                                          <p:spTgt spid="18486"/>
                                        </p:tgtEl>
                                        <p:attrNameLst>
                                          <p:attrName>ppt_x</p:attrName>
                                        </p:attrNameLst>
                                      </p:cBhvr>
                                      <p:tavLst>
                                        <p:tav tm="0">
                                          <p:val>
                                            <p:strVal val="0-#ppt_w/2"/>
                                          </p:val>
                                        </p:tav>
                                        <p:tav tm="100000">
                                          <p:val>
                                            <p:strVal val="#ppt_x"/>
                                          </p:val>
                                        </p:tav>
                                      </p:tavLst>
                                    </p:anim>
                                    <p:anim calcmode="lin" valueType="num">
                                      <p:cBhvr>
                                        <p:cTn id="23" dur="1000" fill="hold"/>
                                        <p:tgtEl>
                                          <p:spTgt spid="18486"/>
                                        </p:tgtEl>
                                        <p:attrNameLst>
                                          <p:attrName>ppt_y</p:attrName>
                                        </p:attrNameLst>
                                      </p:cBhvr>
                                      <p:tavLst>
                                        <p:tav tm="0">
                                          <p:val>
                                            <p:strVal val="#ppt_y"/>
                                          </p:val>
                                        </p:tav>
                                        <p:tav tm="100000">
                                          <p:val>
                                            <p:strVal val="#ppt_y"/>
                                          </p:val>
                                        </p:tav>
                                      </p:tavLst>
                                    </p:anim>
                                  </p:childTnLst>
                                </p:cTn>
                              </p:par>
                              <p:par>
                                <p:cTn id="24" presetID="8" presetClass="emph" presetSubtype="0" fill="hold" nodeType="withEffect">
                                  <p:stCondLst>
                                    <p:cond delay="0"/>
                                  </p:stCondLst>
                                  <p:childTnLst>
                                    <p:animRot by="21600000">
                                      <p:cBhvr>
                                        <p:cTn id="25" dur="1000" fill="hold"/>
                                        <p:tgtEl>
                                          <p:spTgt spid="18486"/>
                                        </p:tgtEl>
                                        <p:attrNameLst>
                                          <p:attrName>r</p:attrName>
                                        </p:attrNameLst>
                                      </p:cBhvr>
                                    </p:animRot>
                                  </p:childTnLst>
                                </p:cTn>
                              </p:par>
                              <p:par>
                                <p:cTn id="26" presetID="10" presetClass="entr" presetSubtype="0" fill="hold" nodeType="withEffect">
                                  <p:stCondLst>
                                    <p:cond delay="0"/>
                                  </p:stCondLst>
                                  <p:childTnLst>
                                    <p:set>
                                      <p:cBhvr>
                                        <p:cTn id="27" dur="1" fill="hold">
                                          <p:stCondLst>
                                            <p:cond delay="0"/>
                                          </p:stCondLst>
                                        </p:cTn>
                                        <p:tgtEl>
                                          <p:spTgt spid="18487"/>
                                        </p:tgtEl>
                                        <p:attrNameLst>
                                          <p:attrName>style.visibility</p:attrName>
                                        </p:attrNameLst>
                                      </p:cBhvr>
                                      <p:to>
                                        <p:strVal val="visible"/>
                                      </p:to>
                                    </p:set>
                                    <p:animEffect filter="fade">
                                      <p:cBhvr>
                                        <p:cTn id="28" dur="1250"/>
                                        <p:tgtEl>
                                          <p:spTgt spid="18487"/>
                                        </p:tgtEl>
                                      </p:cBhvr>
                                    </p:animEffect>
                                  </p:childTnLst>
                                </p:cTn>
                              </p:par>
                              <p:par>
                                <p:cTn id="29" presetID="2" presetClass="entr" presetSubtype="2" fill="hold" nodeType="withEffect">
                                  <p:stCondLst>
                                    <p:cond delay="0"/>
                                  </p:stCondLst>
                                  <p:childTnLst>
                                    <p:set>
                                      <p:cBhvr>
                                        <p:cTn id="30" dur="1" fill="hold">
                                          <p:stCondLst>
                                            <p:cond delay="0"/>
                                          </p:stCondLst>
                                        </p:cTn>
                                        <p:tgtEl>
                                          <p:spTgt spid="18487"/>
                                        </p:tgtEl>
                                        <p:attrNameLst>
                                          <p:attrName>style.visibility</p:attrName>
                                        </p:attrNameLst>
                                      </p:cBhvr>
                                      <p:to>
                                        <p:strVal val="visible"/>
                                      </p:to>
                                    </p:set>
                                    <p:anim calcmode="lin" valueType="num">
                                      <p:cBhvr>
                                        <p:cTn id="31" dur="1000" fill="hold"/>
                                        <p:tgtEl>
                                          <p:spTgt spid="18487"/>
                                        </p:tgtEl>
                                        <p:attrNameLst>
                                          <p:attrName>ppt_x</p:attrName>
                                        </p:attrNameLst>
                                      </p:cBhvr>
                                      <p:tavLst>
                                        <p:tav tm="0">
                                          <p:val>
                                            <p:strVal val="1+#ppt_w/2"/>
                                          </p:val>
                                        </p:tav>
                                        <p:tav tm="100000">
                                          <p:val>
                                            <p:strVal val="#ppt_x"/>
                                          </p:val>
                                        </p:tav>
                                      </p:tavLst>
                                    </p:anim>
                                    <p:anim calcmode="lin" valueType="num">
                                      <p:cBhvr>
                                        <p:cTn id="32" dur="1000" fill="hold"/>
                                        <p:tgtEl>
                                          <p:spTgt spid="18487"/>
                                        </p:tgtEl>
                                        <p:attrNameLst>
                                          <p:attrName>ppt_y</p:attrName>
                                        </p:attrNameLst>
                                      </p:cBhvr>
                                      <p:tavLst>
                                        <p:tav tm="0">
                                          <p:val>
                                            <p:strVal val="#ppt_y"/>
                                          </p:val>
                                        </p:tav>
                                        <p:tav tm="100000">
                                          <p:val>
                                            <p:strVal val="#ppt_y"/>
                                          </p:val>
                                        </p:tav>
                                      </p:tavLst>
                                    </p:anim>
                                  </p:childTnLst>
                                </p:cTn>
                              </p:par>
                              <p:par>
                                <p:cTn id="33" presetID="8" presetClass="emph" presetSubtype="0" fill="hold" nodeType="withEffect">
                                  <p:stCondLst>
                                    <p:cond delay="0"/>
                                  </p:stCondLst>
                                  <p:childTnLst>
                                    <p:animRot by="21600000">
                                      <p:cBhvr>
                                        <p:cTn id="34" dur="1000" fill="hold"/>
                                        <p:tgtEl>
                                          <p:spTgt spid="18487"/>
                                        </p:tgtEl>
                                        <p:attrNameLst>
                                          <p:attrName>r</p:attrName>
                                        </p:attrNameLst>
                                      </p:cBhvr>
                                    </p:animRo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8488"/>
                                        </p:tgtEl>
                                        <p:attrNameLst>
                                          <p:attrName>style.visibility</p:attrName>
                                        </p:attrNameLst>
                                      </p:cBhvr>
                                      <p:to>
                                        <p:strVal val="visible"/>
                                      </p:to>
                                    </p:set>
                                    <p:anim calcmode="lin" valueType="num">
                                      <p:cBhvr>
                                        <p:cTn id="38" dur="500" fill="hold"/>
                                        <p:tgtEl>
                                          <p:spTgt spid="18488"/>
                                        </p:tgtEl>
                                        <p:attrNameLst>
                                          <p:attrName>ppt_w</p:attrName>
                                        </p:attrNameLst>
                                      </p:cBhvr>
                                      <p:tavLst>
                                        <p:tav tm="0">
                                          <p:val>
                                            <p:fltVal val="0.000000"/>
                                          </p:val>
                                        </p:tav>
                                        <p:tav tm="100000">
                                          <p:val>
                                            <p:strVal val="#ppt_w"/>
                                          </p:val>
                                        </p:tav>
                                      </p:tavLst>
                                    </p:anim>
                                    <p:anim calcmode="lin" valueType="num">
                                      <p:cBhvr>
                                        <p:cTn id="39" dur="500" fill="hold"/>
                                        <p:tgtEl>
                                          <p:spTgt spid="18488"/>
                                        </p:tgtEl>
                                        <p:attrNameLst>
                                          <p:attrName>ppt_h</p:attrName>
                                        </p:attrNameLst>
                                      </p:cBhvr>
                                      <p:tavLst>
                                        <p:tav tm="0">
                                          <p:val>
                                            <p:fltVal val="0.000000"/>
                                          </p:val>
                                        </p:tav>
                                        <p:tav tm="100000">
                                          <p:val>
                                            <p:strVal val="#ppt_h"/>
                                          </p:val>
                                        </p:tav>
                                      </p:tavLst>
                                    </p:anim>
                                    <p:animEffect filter="fade">
                                      <p:cBhvr>
                                        <p:cTn id="40" dur="500"/>
                                        <p:tgtEl>
                                          <p:spTgt spid="18488"/>
                                        </p:tgtEl>
                                      </p:cBhvr>
                                    </p:animEffect>
                                  </p:childTnLst>
                                </p:cTn>
                              </p:par>
                              <p:par>
                                <p:cTn id="41" presetID="49" presetClass="entr" presetSubtype="0" decel="100000" fill="hold" grpId="1" nodeType="withEffect">
                                  <p:stCondLst>
                                    <p:cond delay="0"/>
                                  </p:stCondLst>
                                  <p:childTnLst>
                                    <p:set>
                                      <p:cBhvr>
                                        <p:cTn id="42" dur="1" fill="hold">
                                          <p:stCondLst>
                                            <p:cond delay="0"/>
                                          </p:stCondLst>
                                        </p:cTn>
                                        <p:tgtEl>
                                          <p:spTgt spid="18488"/>
                                        </p:tgtEl>
                                        <p:attrNameLst>
                                          <p:attrName>style.visibility</p:attrName>
                                        </p:attrNameLst>
                                      </p:cBhvr>
                                      <p:to>
                                        <p:strVal val="visible"/>
                                      </p:to>
                                    </p:set>
                                    <p:anim calcmode="lin" valueType="num">
                                      <p:cBhvr>
                                        <p:cTn id="43" dur="500" fill="hold"/>
                                        <p:tgtEl>
                                          <p:spTgt spid="18488"/>
                                        </p:tgtEl>
                                        <p:attrNameLst>
                                          <p:attrName>ppt_w</p:attrName>
                                        </p:attrNameLst>
                                      </p:cBhvr>
                                      <p:tavLst>
                                        <p:tav tm="0">
                                          <p:val>
                                            <p:fltVal val="0.000000"/>
                                          </p:val>
                                        </p:tav>
                                        <p:tav tm="100000">
                                          <p:val>
                                            <p:strVal val="#ppt_w"/>
                                          </p:val>
                                        </p:tav>
                                      </p:tavLst>
                                    </p:anim>
                                    <p:anim calcmode="lin" valueType="num">
                                      <p:cBhvr>
                                        <p:cTn id="44" dur="500" fill="hold"/>
                                        <p:tgtEl>
                                          <p:spTgt spid="18488"/>
                                        </p:tgtEl>
                                        <p:attrNameLst>
                                          <p:attrName>ppt_h</p:attrName>
                                        </p:attrNameLst>
                                      </p:cBhvr>
                                      <p:tavLst>
                                        <p:tav tm="0">
                                          <p:val>
                                            <p:fltVal val="0.000000"/>
                                          </p:val>
                                        </p:tav>
                                        <p:tav tm="100000">
                                          <p:val>
                                            <p:strVal val="#ppt_h"/>
                                          </p:val>
                                        </p:tav>
                                      </p:tavLst>
                                    </p:anim>
                                    <p:anim calcmode="lin" valueType="num">
                                      <p:cBhvr>
                                        <p:cTn id="45" dur="500" fill="hold"/>
                                        <p:tgtEl>
                                          <p:spTgt spid="18488"/>
                                        </p:tgtEl>
                                        <p:attrNameLst>
                                          <p:attrName>style.rotation</p:attrName>
                                        </p:attrNameLst>
                                      </p:cBhvr>
                                      <p:tavLst>
                                        <p:tav tm="0">
                                          <p:val>
                                            <p:fltVal val="360.000000"/>
                                          </p:val>
                                        </p:tav>
                                        <p:tav tm="100000">
                                          <p:val>
                                            <p:fltVal val="0.000000"/>
                                          </p:val>
                                        </p:tav>
                                      </p:tavLst>
                                    </p:anim>
                                    <p:animEffect filter="fade">
                                      <p:cBhvr>
                                        <p:cTn id="46" dur="500"/>
                                        <p:tgtEl>
                                          <p:spTgt spid="18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76" grpId="0" bldLvl="0"/>
      <p:bldP spid="18476" grpId="1" bldLvl="0"/>
      <p:bldP spid="18488" grpId="0" bldLvl="0"/>
      <p:bldP spid="18488" grpId="1"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7"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4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8465"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8466" name="组合 18465"/>
          <p:cNvGrpSpPr/>
          <p:nvPr/>
        </p:nvGrpSpPr>
        <p:grpSpPr>
          <a:xfrm>
            <a:off x="1883410" y="512763"/>
            <a:ext cx="539750" cy="539750"/>
            <a:chOff x="0" y="0"/>
            <a:chExt cx="540000" cy="540000"/>
          </a:xfrm>
        </p:grpSpPr>
        <p:sp>
          <p:nvSpPr>
            <p:cNvPr id="1846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846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3</a:t>
              </a:r>
              <a:endParaRPr lang="en-US" dirty="0">
                <a:ea typeface="宋体" panose="02010600030101010101" pitchFamily="2" charset="-122"/>
              </a:endParaRPr>
            </a:p>
          </p:txBody>
        </p:sp>
      </p:grpSp>
      <p:sp>
        <p:nvSpPr>
          <p:cNvPr id="18469" name="TextBox 12"/>
          <p:cNvSpPr/>
          <p:nvPr/>
        </p:nvSpPr>
        <p:spPr>
          <a:xfrm>
            <a:off x="2712085" y="552450"/>
            <a:ext cx="457962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中职学生自我意识发展的规律</a:t>
            </a:r>
            <a:endParaRPr lang="zh-CN" altLang="en-US" dirty="0">
              <a:ea typeface="宋体" panose="02010600030101010101" pitchFamily="2" charset="-122"/>
            </a:endParaRPr>
          </a:p>
        </p:txBody>
      </p:sp>
      <p:sp>
        <p:nvSpPr>
          <p:cNvPr id="18470"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分化</a:t>
            </a:r>
            <a:endParaRPr lang="zh-CN" altLang="en-US" dirty="0">
              <a:ea typeface="宋体" panose="02010600030101010101" pitchFamily="2" charset="-122"/>
            </a:endParaRPr>
          </a:p>
        </p:txBody>
      </p:sp>
      <p:sp>
        <p:nvSpPr>
          <p:cNvPr id="18471"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8472" name="矩形 6"/>
          <p:cNvSpPr/>
          <p:nvPr/>
        </p:nvSpPr>
        <p:spPr>
          <a:xfrm>
            <a:off x="2172335" y="1700530"/>
            <a:ext cx="9828530" cy="4639945"/>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73" name="矩形 9"/>
          <p:cNvSpPr/>
          <p:nvPr/>
        </p:nvSpPr>
        <p:spPr>
          <a:xfrm>
            <a:off x="1991360" y="2173288"/>
            <a:ext cx="492125" cy="1000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74" name="TextBox 10"/>
          <p:cNvSpPr/>
          <p:nvPr/>
        </p:nvSpPr>
        <p:spPr>
          <a:xfrm>
            <a:off x="1991360" y="2441575"/>
            <a:ext cx="492125" cy="28562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二、自我意识出现矛盾</a:t>
            </a:r>
            <a:endParaRPr lang="zh-CN" altLang="en-US" dirty="0">
              <a:ea typeface="宋体" panose="02010600030101010101" pitchFamily="2" charset="-122"/>
            </a:endParaRPr>
          </a:p>
        </p:txBody>
      </p:sp>
      <p:sp>
        <p:nvSpPr>
          <p:cNvPr id="18475" name="圆角矩形 21"/>
          <p:cNvSpPr/>
          <p:nvPr/>
        </p:nvSpPr>
        <p:spPr>
          <a:xfrm>
            <a:off x="2567940" y="1844675"/>
            <a:ext cx="3456305" cy="4322445"/>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8476" name="TextBox 8"/>
          <p:cNvSpPr/>
          <p:nvPr/>
        </p:nvSpPr>
        <p:spPr>
          <a:xfrm>
            <a:off x="2712085" y="1970405"/>
            <a:ext cx="3032760" cy="3992880"/>
          </a:xfrm>
          <a:prstGeom prst="rect">
            <a:avLst/>
          </a:prstGeom>
          <a:noFill/>
          <a:ln w="9525">
            <a:noFill/>
          </a:ln>
        </p:spPr>
        <p:txBody>
          <a:bodyPr wrap="square">
            <a:spAutoFit/>
          </a:bodyPr>
          <a:p>
            <a:pPr marL="0" lvl="0" indent="457200" algn="just">
              <a:lnSpc>
                <a:spcPct val="134000"/>
              </a:lnSpc>
              <a:spcAft>
                <a:spcPts val="1200"/>
              </a:spcAft>
            </a:pPr>
            <a:r>
              <a:rPr lang="en-US" altLang="zh-CN" sz="1600" b="1" dirty="0">
                <a:solidFill>
                  <a:schemeClr val="bg1"/>
                </a:solidFill>
                <a:latin typeface="微软雅黑" panose="020B0503020204020204" charset="-122"/>
                <a:ea typeface="微软雅黑" panose="020B0503020204020204" charset="-122"/>
                <a:sym typeface="微软雅黑" panose="020B0503020204020204" charset="-122"/>
              </a:rPr>
              <a:t>1.</a:t>
            </a: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主观我与客观我的矛盾</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gn="just">
              <a:lnSpc>
                <a:spcPct val="134000"/>
              </a:lnSpc>
              <a:spcAft>
                <a:spcPts val="1200"/>
              </a:spcAft>
            </a:pPr>
            <a:r>
              <a:rPr lang="zh-CN" altLang="en-US" sz="1200" dirty="0">
                <a:solidFill>
                  <a:schemeClr val="bg1"/>
                </a:solidFill>
                <a:latin typeface="微软雅黑" panose="020B0503020204020204" charset="-122"/>
                <a:ea typeface="微软雅黑" panose="020B0503020204020204" charset="-122"/>
                <a:sym typeface="微软雅黑" panose="020B0503020204020204" charset="-122"/>
              </a:rPr>
              <a:t>主观我与客观我的矛盾通常表现为两种类型：一种是过高的自我评价，另一种则是过低的自我评价。过高或过低的自我评价往往影响理想自我的确立，并导致个体自我意识确立过程中的过分自负或过分自卑这两大心理缺陷。在这种矛盾心理的作用下，更多的同学自己的评价也常常是矛盾的，对自己的态度也是波动的，对自己的调控常常是不自觉、不果断的。忽而看到自己的这一面，忽而又看到自己的另一面，时而能客观地评价自己，时而又高估或低估自己，时而感到自己很成熟，时而感到自己很幼稚，时而对自己充满信心，时而又对自己不满。</a:t>
            </a:r>
            <a:endParaRPr lang="zh-CN" altLang="en-US" sz="1200"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18485" name="圆角矩形 29"/>
          <p:cNvSpPr/>
          <p:nvPr/>
        </p:nvSpPr>
        <p:spPr>
          <a:xfrm>
            <a:off x="8382000" y="1844675"/>
            <a:ext cx="3474085" cy="4322445"/>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pic>
        <p:nvPicPr>
          <p:cNvPr id="18486" name="Picture 14" descr="C:\Documents and Settings\tdz\桌面\dancing1.jpg"/>
          <p:cNvPicPr>
            <a:picLocks noChangeAspect="1"/>
          </p:cNvPicPr>
          <p:nvPr/>
        </p:nvPicPr>
        <p:blipFill>
          <a:blip r:embed="rId2"/>
          <a:srcRect t="7137" b="7137"/>
          <a:stretch>
            <a:fillRect/>
          </a:stretch>
        </p:blipFill>
        <p:spPr>
          <a:xfrm>
            <a:off x="5807710" y="4113530"/>
            <a:ext cx="2879725" cy="1746250"/>
          </a:xfrm>
          <a:prstGeom prst="rect">
            <a:avLst/>
          </a:prstGeom>
          <a:blipFill rotWithShape="1">
            <a:blip r:embed="rId3"/>
            <a:srcRect t="7137" b="7137"/>
            <a:stretch>
              <a:fillRect/>
            </a:stretch>
          </a:blipFill>
          <a:ln w="28575" cap="flat" cmpd="sng">
            <a:solidFill>
              <a:schemeClr val="bg1"/>
            </a:solidFill>
            <a:prstDash val="solid"/>
            <a:miter/>
            <a:headEnd type="none" w="med" len="med"/>
            <a:tailEnd type="none" w="med" len="med"/>
          </a:ln>
        </p:spPr>
      </p:pic>
      <p:pic>
        <p:nvPicPr>
          <p:cNvPr id="18487" name="Picture 3" descr="C:\Users\user\Desktop\7210527_164917535174_2.jpg"/>
          <p:cNvPicPr>
            <a:picLocks noChangeAspect="1"/>
          </p:cNvPicPr>
          <p:nvPr/>
        </p:nvPicPr>
        <p:blipFill>
          <a:blip r:embed="rId4"/>
          <a:stretch>
            <a:fillRect/>
          </a:stretch>
        </p:blipFill>
        <p:spPr>
          <a:xfrm>
            <a:off x="5807710" y="2149793"/>
            <a:ext cx="2879725" cy="1746250"/>
          </a:xfrm>
          <a:prstGeom prst="rect">
            <a:avLst/>
          </a:prstGeom>
          <a:blipFill rotWithShape="1">
            <a:blip r:embed="rId3"/>
            <a:stretch>
              <a:fillRect/>
            </a:stretch>
          </a:blipFill>
          <a:ln w="28575" cap="flat" cmpd="sng">
            <a:solidFill>
              <a:schemeClr val="bg1"/>
            </a:solidFill>
            <a:prstDash val="solid"/>
            <a:miter/>
            <a:headEnd type="none" w="med" len="med"/>
            <a:tailEnd type="none" w="med" len="med"/>
          </a:ln>
        </p:spPr>
      </p:pic>
      <p:sp>
        <p:nvSpPr>
          <p:cNvPr id="18488" name="TextBox 8"/>
          <p:cNvSpPr/>
          <p:nvPr/>
        </p:nvSpPr>
        <p:spPr>
          <a:xfrm>
            <a:off x="8840470" y="1970405"/>
            <a:ext cx="2944495" cy="3748405"/>
          </a:xfrm>
          <a:prstGeom prst="rect">
            <a:avLst/>
          </a:prstGeom>
          <a:noFill/>
          <a:ln w="9525">
            <a:noFill/>
          </a:ln>
        </p:spPr>
        <p:txBody>
          <a:bodyPr wrap="square">
            <a:spAutoFit/>
          </a:bodyPr>
          <a:p>
            <a:pPr marL="0" lvl="0" indent="457200" algn="just">
              <a:lnSpc>
                <a:spcPct val="134000"/>
              </a:lnSpc>
              <a:spcAft>
                <a:spcPts val="1200"/>
              </a:spcAft>
            </a:pPr>
            <a:r>
              <a:rPr lang="en-US" altLang="zh-CN" sz="1600" b="1" dirty="0">
                <a:solidFill>
                  <a:schemeClr val="bg1"/>
                </a:solidFill>
                <a:latin typeface="微软雅黑" panose="020B0503020204020204" charset="-122"/>
                <a:ea typeface="微软雅黑" panose="020B0503020204020204" charset="-122"/>
                <a:sym typeface="微软雅黑" panose="020B0503020204020204" charset="-122"/>
              </a:rPr>
              <a:t>2.</a:t>
            </a: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理想我和现实我的矛盾</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gn="just">
              <a:lnSpc>
                <a:spcPct val="134000"/>
              </a:lnSpc>
              <a:spcAft>
                <a:spcPts val="1200"/>
              </a:spcAft>
            </a:pPr>
            <a:r>
              <a:rPr lang="zh-CN" altLang="en-US" sz="1200" dirty="0">
                <a:solidFill>
                  <a:schemeClr val="bg1"/>
                </a:solidFill>
                <a:latin typeface="微软雅黑" panose="020B0503020204020204" charset="-122"/>
                <a:ea typeface="微软雅黑" panose="020B0503020204020204" charset="-122"/>
                <a:cs typeface="+mn-ea"/>
              </a:rPr>
              <a:t>中职学生对自己的生活充满信心，对未来抱有幻想，而现实有时不是我们所想象的那样，于是就出现了理想自我和现实自我的矛盾。这种自我认知上的矛盾混乱，经过自我体验和自我调控之后，容易表现出各种激动、焦虑、喜悦与不安情绪。当理想自我占优势时，往往会将“现实我”萎缩到实际能力以下，总认为自己事事不如人，从而产生较强的自卑感，甚至放弃努力，形成自我怜悯或伤感的心理状态。相反，当“现实我”占优势时，往往表现出较强的虚荣心和自我陶醉，特别在乎别人对自己的评价，担心暴露自己的缺点。</a:t>
            </a:r>
            <a:endParaRPr lang="zh-CN" altLang="en-US" sz="1200" dirty="0">
              <a:solidFill>
                <a:schemeClr val="bg1"/>
              </a:solidFill>
              <a:latin typeface="微软雅黑" panose="020B0503020204020204" charset="-122"/>
              <a:ea typeface="微软雅黑" panose="020B0503020204020204" charset="-122"/>
              <a:cs typeface="+mn-ea"/>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2"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5"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5"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5"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5"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5"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5"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476"/>
                                        </p:tgtEl>
                                        <p:attrNameLst>
                                          <p:attrName>style.visibility</p:attrName>
                                        </p:attrNameLst>
                                      </p:cBhvr>
                                      <p:to>
                                        <p:strVal val="visible"/>
                                      </p:to>
                                    </p:set>
                                    <p:anim calcmode="lin" valueType="num">
                                      <p:cBhvr>
                                        <p:cTn id="7" dur="500" fill="hold"/>
                                        <p:tgtEl>
                                          <p:spTgt spid="18476"/>
                                        </p:tgtEl>
                                        <p:attrNameLst>
                                          <p:attrName>ppt_w</p:attrName>
                                        </p:attrNameLst>
                                      </p:cBhvr>
                                      <p:tavLst>
                                        <p:tav tm="0">
                                          <p:val>
                                            <p:fltVal val="0.000000"/>
                                          </p:val>
                                        </p:tav>
                                        <p:tav tm="100000">
                                          <p:val>
                                            <p:strVal val="#ppt_w"/>
                                          </p:val>
                                        </p:tav>
                                      </p:tavLst>
                                    </p:anim>
                                    <p:anim calcmode="lin" valueType="num">
                                      <p:cBhvr>
                                        <p:cTn id="8" dur="500" fill="hold"/>
                                        <p:tgtEl>
                                          <p:spTgt spid="18476"/>
                                        </p:tgtEl>
                                        <p:attrNameLst>
                                          <p:attrName>ppt_h</p:attrName>
                                        </p:attrNameLst>
                                      </p:cBhvr>
                                      <p:tavLst>
                                        <p:tav tm="0">
                                          <p:val>
                                            <p:fltVal val="0.000000"/>
                                          </p:val>
                                        </p:tav>
                                        <p:tav tm="100000">
                                          <p:val>
                                            <p:strVal val="#ppt_h"/>
                                          </p:val>
                                        </p:tav>
                                      </p:tavLst>
                                    </p:anim>
                                    <p:animEffect filter="fade">
                                      <p:cBhvr>
                                        <p:cTn id="9" dur="500"/>
                                        <p:tgtEl>
                                          <p:spTgt spid="18476"/>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8476"/>
                                        </p:tgtEl>
                                        <p:attrNameLst>
                                          <p:attrName>style.visibility</p:attrName>
                                        </p:attrNameLst>
                                      </p:cBhvr>
                                      <p:to>
                                        <p:strVal val="visible"/>
                                      </p:to>
                                    </p:set>
                                    <p:anim calcmode="lin" valueType="num">
                                      <p:cBhvr>
                                        <p:cTn id="12" dur="500" fill="hold"/>
                                        <p:tgtEl>
                                          <p:spTgt spid="18476"/>
                                        </p:tgtEl>
                                        <p:attrNameLst>
                                          <p:attrName>ppt_w</p:attrName>
                                        </p:attrNameLst>
                                      </p:cBhvr>
                                      <p:tavLst>
                                        <p:tav tm="0">
                                          <p:val>
                                            <p:fltVal val="0.000000"/>
                                          </p:val>
                                        </p:tav>
                                        <p:tav tm="100000">
                                          <p:val>
                                            <p:strVal val="#ppt_w"/>
                                          </p:val>
                                        </p:tav>
                                      </p:tavLst>
                                    </p:anim>
                                    <p:anim calcmode="lin" valueType="num">
                                      <p:cBhvr>
                                        <p:cTn id="13" dur="500" fill="hold"/>
                                        <p:tgtEl>
                                          <p:spTgt spid="18476"/>
                                        </p:tgtEl>
                                        <p:attrNameLst>
                                          <p:attrName>ppt_h</p:attrName>
                                        </p:attrNameLst>
                                      </p:cBhvr>
                                      <p:tavLst>
                                        <p:tav tm="0">
                                          <p:val>
                                            <p:fltVal val="0.000000"/>
                                          </p:val>
                                        </p:tav>
                                        <p:tav tm="100000">
                                          <p:val>
                                            <p:strVal val="#ppt_h"/>
                                          </p:val>
                                        </p:tav>
                                      </p:tavLst>
                                    </p:anim>
                                    <p:anim calcmode="lin" valueType="num">
                                      <p:cBhvr>
                                        <p:cTn id="14" dur="500" fill="hold"/>
                                        <p:tgtEl>
                                          <p:spTgt spid="18476"/>
                                        </p:tgtEl>
                                        <p:attrNameLst>
                                          <p:attrName>style.rotation</p:attrName>
                                        </p:attrNameLst>
                                      </p:cBhvr>
                                      <p:tavLst>
                                        <p:tav tm="0">
                                          <p:val>
                                            <p:fltVal val="360.000000"/>
                                          </p:val>
                                        </p:tav>
                                        <p:tav tm="100000">
                                          <p:val>
                                            <p:fltVal val="0.000000"/>
                                          </p:val>
                                        </p:tav>
                                      </p:tavLst>
                                    </p:anim>
                                    <p:animEffect filter="fade">
                                      <p:cBhvr>
                                        <p:cTn id="15" dur="500"/>
                                        <p:tgtEl>
                                          <p:spTgt spid="18476"/>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8486"/>
                                        </p:tgtEl>
                                        <p:attrNameLst>
                                          <p:attrName>style.visibility</p:attrName>
                                        </p:attrNameLst>
                                      </p:cBhvr>
                                      <p:to>
                                        <p:strVal val="visible"/>
                                      </p:to>
                                    </p:set>
                                    <p:animEffect filter="fade">
                                      <p:cBhvr>
                                        <p:cTn id="19" dur="1250"/>
                                        <p:tgtEl>
                                          <p:spTgt spid="18486"/>
                                        </p:tgtEl>
                                      </p:cBhvr>
                                    </p:animEffect>
                                  </p:childTnLst>
                                </p:cTn>
                              </p:par>
                              <p:par>
                                <p:cTn id="20" presetID="2" presetClass="entr" presetSubtype="8" fill="hold" nodeType="withEffect">
                                  <p:stCondLst>
                                    <p:cond delay="0"/>
                                  </p:stCondLst>
                                  <p:childTnLst>
                                    <p:set>
                                      <p:cBhvr>
                                        <p:cTn id="21" dur="1" fill="hold">
                                          <p:stCondLst>
                                            <p:cond delay="0"/>
                                          </p:stCondLst>
                                        </p:cTn>
                                        <p:tgtEl>
                                          <p:spTgt spid="18486"/>
                                        </p:tgtEl>
                                        <p:attrNameLst>
                                          <p:attrName>style.visibility</p:attrName>
                                        </p:attrNameLst>
                                      </p:cBhvr>
                                      <p:to>
                                        <p:strVal val="visible"/>
                                      </p:to>
                                    </p:set>
                                    <p:anim calcmode="lin" valueType="num">
                                      <p:cBhvr>
                                        <p:cTn id="22" dur="1000" fill="hold"/>
                                        <p:tgtEl>
                                          <p:spTgt spid="18486"/>
                                        </p:tgtEl>
                                        <p:attrNameLst>
                                          <p:attrName>ppt_x</p:attrName>
                                        </p:attrNameLst>
                                      </p:cBhvr>
                                      <p:tavLst>
                                        <p:tav tm="0">
                                          <p:val>
                                            <p:strVal val="0-#ppt_w/2"/>
                                          </p:val>
                                        </p:tav>
                                        <p:tav tm="100000">
                                          <p:val>
                                            <p:strVal val="#ppt_x"/>
                                          </p:val>
                                        </p:tav>
                                      </p:tavLst>
                                    </p:anim>
                                    <p:anim calcmode="lin" valueType="num">
                                      <p:cBhvr>
                                        <p:cTn id="23" dur="1000" fill="hold"/>
                                        <p:tgtEl>
                                          <p:spTgt spid="18486"/>
                                        </p:tgtEl>
                                        <p:attrNameLst>
                                          <p:attrName>ppt_y</p:attrName>
                                        </p:attrNameLst>
                                      </p:cBhvr>
                                      <p:tavLst>
                                        <p:tav tm="0">
                                          <p:val>
                                            <p:strVal val="#ppt_y"/>
                                          </p:val>
                                        </p:tav>
                                        <p:tav tm="100000">
                                          <p:val>
                                            <p:strVal val="#ppt_y"/>
                                          </p:val>
                                        </p:tav>
                                      </p:tavLst>
                                    </p:anim>
                                  </p:childTnLst>
                                </p:cTn>
                              </p:par>
                              <p:par>
                                <p:cTn id="24" presetID="8" presetClass="emph" presetSubtype="0" fill="hold" nodeType="withEffect">
                                  <p:stCondLst>
                                    <p:cond delay="0"/>
                                  </p:stCondLst>
                                  <p:childTnLst>
                                    <p:animRot by="21600000">
                                      <p:cBhvr>
                                        <p:cTn id="25" dur="1000" fill="hold"/>
                                        <p:tgtEl>
                                          <p:spTgt spid="18486"/>
                                        </p:tgtEl>
                                        <p:attrNameLst>
                                          <p:attrName>r</p:attrName>
                                        </p:attrNameLst>
                                      </p:cBhvr>
                                    </p:animRot>
                                  </p:childTnLst>
                                </p:cTn>
                              </p:par>
                              <p:par>
                                <p:cTn id="26" presetID="10" presetClass="entr" presetSubtype="0" fill="hold" nodeType="withEffect">
                                  <p:stCondLst>
                                    <p:cond delay="0"/>
                                  </p:stCondLst>
                                  <p:childTnLst>
                                    <p:set>
                                      <p:cBhvr>
                                        <p:cTn id="27" dur="1" fill="hold">
                                          <p:stCondLst>
                                            <p:cond delay="0"/>
                                          </p:stCondLst>
                                        </p:cTn>
                                        <p:tgtEl>
                                          <p:spTgt spid="18487"/>
                                        </p:tgtEl>
                                        <p:attrNameLst>
                                          <p:attrName>style.visibility</p:attrName>
                                        </p:attrNameLst>
                                      </p:cBhvr>
                                      <p:to>
                                        <p:strVal val="visible"/>
                                      </p:to>
                                    </p:set>
                                    <p:animEffect filter="fade">
                                      <p:cBhvr>
                                        <p:cTn id="28" dur="1250"/>
                                        <p:tgtEl>
                                          <p:spTgt spid="18487"/>
                                        </p:tgtEl>
                                      </p:cBhvr>
                                    </p:animEffect>
                                  </p:childTnLst>
                                </p:cTn>
                              </p:par>
                              <p:par>
                                <p:cTn id="29" presetID="2" presetClass="entr" presetSubtype="2" fill="hold" nodeType="withEffect">
                                  <p:stCondLst>
                                    <p:cond delay="0"/>
                                  </p:stCondLst>
                                  <p:childTnLst>
                                    <p:set>
                                      <p:cBhvr>
                                        <p:cTn id="30" dur="1" fill="hold">
                                          <p:stCondLst>
                                            <p:cond delay="0"/>
                                          </p:stCondLst>
                                        </p:cTn>
                                        <p:tgtEl>
                                          <p:spTgt spid="18487"/>
                                        </p:tgtEl>
                                        <p:attrNameLst>
                                          <p:attrName>style.visibility</p:attrName>
                                        </p:attrNameLst>
                                      </p:cBhvr>
                                      <p:to>
                                        <p:strVal val="visible"/>
                                      </p:to>
                                    </p:set>
                                    <p:anim calcmode="lin" valueType="num">
                                      <p:cBhvr>
                                        <p:cTn id="31" dur="1000" fill="hold"/>
                                        <p:tgtEl>
                                          <p:spTgt spid="18487"/>
                                        </p:tgtEl>
                                        <p:attrNameLst>
                                          <p:attrName>ppt_x</p:attrName>
                                        </p:attrNameLst>
                                      </p:cBhvr>
                                      <p:tavLst>
                                        <p:tav tm="0">
                                          <p:val>
                                            <p:strVal val="1+#ppt_w/2"/>
                                          </p:val>
                                        </p:tav>
                                        <p:tav tm="100000">
                                          <p:val>
                                            <p:strVal val="#ppt_x"/>
                                          </p:val>
                                        </p:tav>
                                      </p:tavLst>
                                    </p:anim>
                                    <p:anim calcmode="lin" valueType="num">
                                      <p:cBhvr>
                                        <p:cTn id="32" dur="1000" fill="hold"/>
                                        <p:tgtEl>
                                          <p:spTgt spid="18487"/>
                                        </p:tgtEl>
                                        <p:attrNameLst>
                                          <p:attrName>ppt_y</p:attrName>
                                        </p:attrNameLst>
                                      </p:cBhvr>
                                      <p:tavLst>
                                        <p:tav tm="0">
                                          <p:val>
                                            <p:strVal val="#ppt_y"/>
                                          </p:val>
                                        </p:tav>
                                        <p:tav tm="100000">
                                          <p:val>
                                            <p:strVal val="#ppt_y"/>
                                          </p:val>
                                        </p:tav>
                                      </p:tavLst>
                                    </p:anim>
                                  </p:childTnLst>
                                </p:cTn>
                              </p:par>
                              <p:par>
                                <p:cTn id="33" presetID="8" presetClass="emph" presetSubtype="0" fill="hold" nodeType="withEffect">
                                  <p:stCondLst>
                                    <p:cond delay="0"/>
                                  </p:stCondLst>
                                  <p:childTnLst>
                                    <p:animRot by="21600000">
                                      <p:cBhvr>
                                        <p:cTn id="34" dur="1000" fill="hold"/>
                                        <p:tgtEl>
                                          <p:spTgt spid="18487"/>
                                        </p:tgtEl>
                                        <p:attrNameLst>
                                          <p:attrName>r</p:attrName>
                                        </p:attrNameLst>
                                      </p:cBhvr>
                                    </p:animRo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8488"/>
                                        </p:tgtEl>
                                        <p:attrNameLst>
                                          <p:attrName>style.visibility</p:attrName>
                                        </p:attrNameLst>
                                      </p:cBhvr>
                                      <p:to>
                                        <p:strVal val="visible"/>
                                      </p:to>
                                    </p:set>
                                    <p:anim calcmode="lin" valueType="num">
                                      <p:cBhvr>
                                        <p:cTn id="38" dur="500" fill="hold"/>
                                        <p:tgtEl>
                                          <p:spTgt spid="18488"/>
                                        </p:tgtEl>
                                        <p:attrNameLst>
                                          <p:attrName>ppt_w</p:attrName>
                                        </p:attrNameLst>
                                      </p:cBhvr>
                                      <p:tavLst>
                                        <p:tav tm="0">
                                          <p:val>
                                            <p:fltVal val="0.000000"/>
                                          </p:val>
                                        </p:tav>
                                        <p:tav tm="100000">
                                          <p:val>
                                            <p:strVal val="#ppt_w"/>
                                          </p:val>
                                        </p:tav>
                                      </p:tavLst>
                                    </p:anim>
                                    <p:anim calcmode="lin" valueType="num">
                                      <p:cBhvr>
                                        <p:cTn id="39" dur="500" fill="hold"/>
                                        <p:tgtEl>
                                          <p:spTgt spid="18488"/>
                                        </p:tgtEl>
                                        <p:attrNameLst>
                                          <p:attrName>ppt_h</p:attrName>
                                        </p:attrNameLst>
                                      </p:cBhvr>
                                      <p:tavLst>
                                        <p:tav tm="0">
                                          <p:val>
                                            <p:fltVal val="0.000000"/>
                                          </p:val>
                                        </p:tav>
                                        <p:tav tm="100000">
                                          <p:val>
                                            <p:strVal val="#ppt_h"/>
                                          </p:val>
                                        </p:tav>
                                      </p:tavLst>
                                    </p:anim>
                                    <p:animEffect filter="fade">
                                      <p:cBhvr>
                                        <p:cTn id="40" dur="500"/>
                                        <p:tgtEl>
                                          <p:spTgt spid="18488"/>
                                        </p:tgtEl>
                                      </p:cBhvr>
                                    </p:animEffect>
                                  </p:childTnLst>
                                </p:cTn>
                              </p:par>
                              <p:par>
                                <p:cTn id="41" presetID="49" presetClass="entr" presetSubtype="0" decel="100000" fill="hold" grpId="1" nodeType="withEffect">
                                  <p:stCondLst>
                                    <p:cond delay="0"/>
                                  </p:stCondLst>
                                  <p:childTnLst>
                                    <p:set>
                                      <p:cBhvr>
                                        <p:cTn id="42" dur="1" fill="hold">
                                          <p:stCondLst>
                                            <p:cond delay="0"/>
                                          </p:stCondLst>
                                        </p:cTn>
                                        <p:tgtEl>
                                          <p:spTgt spid="18488"/>
                                        </p:tgtEl>
                                        <p:attrNameLst>
                                          <p:attrName>style.visibility</p:attrName>
                                        </p:attrNameLst>
                                      </p:cBhvr>
                                      <p:to>
                                        <p:strVal val="visible"/>
                                      </p:to>
                                    </p:set>
                                    <p:anim calcmode="lin" valueType="num">
                                      <p:cBhvr>
                                        <p:cTn id="43" dur="500" fill="hold"/>
                                        <p:tgtEl>
                                          <p:spTgt spid="18488"/>
                                        </p:tgtEl>
                                        <p:attrNameLst>
                                          <p:attrName>ppt_w</p:attrName>
                                        </p:attrNameLst>
                                      </p:cBhvr>
                                      <p:tavLst>
                                        <p:tav tm="0">
                                          <p:val>
                                            <p:fltVal val="0.000000"/>
                                          </p:val>
                                        </p:tav>
                                        <p:tav tm="100000">
                                          <p:val>
                                            <p:strVal val="#ppt_w"/>
                                          </p:val>
                                        </p:tav>
                                      </p:tavLst>
                                    </p:anim>
                                    <p:anim calcmode="lin" valueType="num">
                                      <p:cBhvr>
                                        <p:cTn id="44" dur="500" fill="hold"/>
                                        <p:tgtEl>
                                          <p:spTgt spid="18488"/>
                                        </p:tgtEl>
                                        <p:attrNameLst>
                                          <p:attrName>ppt_h</p:attrName>
                                        </p:attrNameLst>
                                      </p:cBhvr>
                                      <p:tavLst>
                                        <p:tav tm="0">
                                          <p:val>
                                            <p:fltVal val="0.000000"/>
                                          </p:val>
                                        </p:tav>
                                        <p:tav tm="100000">
                                          <p:val>
                                            <p:strVal val="#ppt_h"/>
                                          </p:val>
                                        </p:tav>
                                      </p:tavLst>
                                    </p:anim>
                                    <p:anim calcmode="lin" valueType="num">
                                      <p:cBhvr>
                                        <p:cTn id="45" dur="500" fill="hold"/>
                                        <p:tgtEl>
                                          <p:spTgt spid="18488"/>
                                        </p:tgtEl>
                                        <p:attrNameLst>
                                          <p:attrName>style.rotation</p:attrName>
                                        </p:attrNameLst>
                                      </p:cBhvr>
                                      <p:tavLst>
                                        <p:tav tm="0">
                                          <p:val>
                                            <p:fltVal val="360.000000"/>
                                          </p:val>
                                        </p:tav>
                                        <p:tav tm="100000">
                                          <p:val>
                                            <p:fltVal val="0.000000"/>
                                          </p:val>
                                        </p:tav>
                                      </p:tavLst>
                                    </p:anim>
                                    <p:animEffect filter="fade">
                                      <p:cBhvr>
                                        <p:cTn id="46" dur="500"/>
                                        <p:tgtEl>
                                          <p:spTgt spid="18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76" grpId="0" bldLvl="0"/>
      <p:bldP spid="18476" grpId="1" bldLvl="0"/>
      <p:bldP spid="18488" grpId="0" bldLvl="0"/>
      <p:bldP spid="18488" grpId="1"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7"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4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8465"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8466" name="组合 18465"/>
          <p:cNvGrpSpPr/>
          <p:nvPr/>
        </p:nvGrpSpPr>
        <p:grpSpPr>
          <a:xfrm>
            <a:off x="1883410" y="512763"/>
            <a:ext cx="539750" cy="539750"/>
            <a:chOff x="0" y="0"/>
            <a:chExt cx="540000" cy="540000"/>
          </a:xfrm>
        </p:grpSpPr>
        <p:sp>
          <p:nvSpPr>
            <p:cNvPr id="1846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846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3</a:t>
              </a:r>
              <a:endParaRPr lang="en-US" dirty="0">
                <a:ea typeface="宋体" panose="02010600030101010101" pitchFamily="2" charset="-122"/>
              </a:endParaRPr>
            </a:p>
          </p:txBody>
        </p:sp>
      </p:grpSp>
      <p:sp>
        <p:nvSpPr>
          <p:cNvPr id="18469" name="TextBox 12"/>
          <p:cNvSpPr/>
          <p:nvPr/>
        </p:nvSpPr>
        <p:spPr>
          <a:xfrm>
            <a:off x="2712085" y="552450"/>
            <a:ext cx="457962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中职学生自我意识发展的规律</a:t>
            </a:r>
            <a:endParaRPr lang="zh-CN" altLang="en-US" dirty="0">
              <a:ea typeface="宋体" panose="02010600030101010101" pitchFamily="2" charset="-122"/>
            </a:endParaRPr>
          </a:p>
        </p:txBody>
      </p:sp>
      <p:sp>
        <p:nvSpPr>
          <p:cNvPr id="18470"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分化</a:t>
            </a:r>
            <a:endParaRPr lang="zh-CN" altLang="en-US" dirty="0">
              <a:ea typeface="宋体" panose="02010600030101010101" pitchFamily="2" charset="-122"/>
            </a:endParaRPr>
          </a:p>
        </p:txBody>
      </p:sp>
      <p:sp>
        <p:nvSpPr>
          <p:cNvPr id="18471"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8472" name="矩形 6"/>
          <p:cNvSpPr/>
          <p:nvPr/>
        </p:nvSpPr>
        <p:spPr>
          <a:xfrm>
            <a:off x="2172335" y="1700530"/>
            <a:ext cx="9828530" cy="4639945"/>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73" name="矩形 9"/>
          <p:cNvSpPr/>
          <p:nvPr/>
        </p:nvSpPr>
        <p:spPr>
          <a:xfrm>
            <a:off x="1991360" y="2173288"/>
            <a:ext cx="492125" cy="1000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74" name="TextBox 10"/>
          <p:cNvSpPr/>
          <p:nvPr/>
        </p:nvSpPr>
        <p:spPr>
          <a:xfrm>
            <a:off x="1991360" y="2441575"/>
            <a:ext cx="492125" cy="28562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二、自我意识出现矛盾</a:t>
            </a:r>
            <a:endParaRPr lang="zh-CN" altLang="en-US" dirty="0">
              <a:ea typeface="宋体" panose="02010600030101010101" pitchFamily="2" charset="-122"/>
            </a:endParaRPr>
          </a:p>
        </p:txBody>
      </p:sp>
      <p:sp>
        <p:nvSpPr>
          <p:cNvPr id="18475" name="圆角矩形 21"/>
          <p:cNvSpPr/>
          <p:nvPr/>
        </p:nvSpPr>
        <p:spPr>
          <a:xfrm>
            <a:off x="2567940" y="1844675"/>
            <a:ext cx="3456305" cy="4322445"/>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8476" name="TextBox 8"/>
          <p:cNvSpPr/>
          <p:nvPr/>
        </p:nvSpPr>
        <p:spPr>
          <a:xfrm>
            <a:off x="2712085" y="1970405"/>
            <a:ext cx="3032760" cy="3096895"/>
          </a:xfrm>
          <a:prstGeom prst="rect">
            <a:avLst/>
          </a:prstGeom>
          <a:noFill/>
          <a:ln w="9525">
            <a:noFill/>
          </a:ln>
        </p:spPr>
        <p:txBody>
          <a:bodyPr wrap="square">
            <a:spAutoFit/>
          </a:bodyPr>
          <a:p>
            <a:pPr marL="0" lvl="0" indent="457200" algn="just">
              <a:lnSpc>
                <a:spcPct val="134000"/>
              </a:lnSpc>
              <a:spcAft>
                <a:spcPts val="1200"/>
              </a:spcAft>
            </a:pPr>
            <a:r>
              <a:rPr lang="en-US" altLang="zh-CN" sz="1600" b="1" dirty="0">
                <a:solidFill>
                  <a:schemeClr val="bg1"/>
                </a:solidFill>
                <a:latin typeface="微软雅黑" panose="020B0503020204020204" charset="-122"/>
                <a:ea typeface="微软雅黑" panose="020B0503020204020204" charset="-122"/>
                <a:sym typeface="微软雅黑" panose="020B0503020204020204" charset="-122"/>
              </a:rPr>
              <a:t>3.</a:t>
            </a: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独立意向与依附心理的冲突</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gn="just">
              <a:lnSpc>
                <a:spcPct val="134000"/>
              </a:lnSpc>
              <a:spcAft>
                <a:spcPts val="1200"/>
              </a:spcAft>
            </a:pPr>
            <a:r>
              <a:rPr lang="zh-CN" altLang="en-US" sz="1200" dirty="0">
                <a:solidFill>
                  <a:schemeClr val="bg1"/>
                </a:solidFill>
                <a:latin typeface="微软雅黑" panose="020B0503020204020204" charset="-122"/>
                <a:ea typeface="微软雅黑" panose="020B0503020204020204" charset="-122"/>
                <a:sym typeface="微软雅黑" panose="020B0503020204020204" charset="-122"/>
              </a:rPr>
              <a:t>随着生理和心理的成熟，中职学生要求独立的意向越来越强烈，不仅包括独立的生活空间，还包括自力更生的愿望。因此有不少学生在校期间利用课余时间参加各种实践训练和社会兼职，努力提高自身能力。然而，因为经济上和应对复杂问题的能力上等方面的不够独立，又不得不依附于家庭和父母。中职学生独立意向与依附心理的冲突依然常见。</a:t>
            </a:r>
            <a:endParaRPr lang="zh-CN" altLang="en-US" sz="1200"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18485" name="圆角矩形 29"/>
          <p:cNvSpPr/>
          <p:nvPr/>
        </p:nvSpPr>
        <p:spPr>
          <a:xfrm>
            <a:off x="8382000" y="1844675"/>
            <a:ext cx="3474085" cy="4322445"/>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pic>
        <p:nvPicPr>
          <p:cNvPr id="18486" name="Picture 14" descr="C:\Documents and Settings\tdz\桌面\dancing1.jpg"/>
          <p:cNvPicPr>
            <a:picLocks noChangeAspect="1"/>
          </p:cNvPicPr>
          <p:nvPr/>
        </p:nvPicPr>
        <p:blipFill>
          <a:blip r:embed="rId2"/>
          <a:srcRect t="7137" b="7137"/>
          <a:stretch>
            <a:fillRect/>
          </a:stretch>
        </p:blipFill>
        <p:spPr>
          <a:xfrm>
            <a:off x="5807710" y="4113530"/>
            <a:ext cx="2879725" cy="1746250"/>
          </a:xfrm>
          <a:prstGeom prst="rect">
            <a:avLst/>
          </a:prstGeom>
          <a:blipFill rotWithShape="1">
            <a:blip r:embed="rId3"/>
            <a:srcRect t="7137" b="7137"/>
            <a:stretch>
              <a:fillRect/>
            </a:stretch>
          </a:blipFill>
          <a:ln w="28575" cap="flat" cmpd="sng">
            <a:solidFill>
              <a:schemeClr val="bg1"/>
            </a:solidFill>
            <a:prstDash val="solid"/>
            <a:miter/>
            <a:headEnd type="none" w="med" len="med"/>
            <a:tailEnd type="none" w="med" len="med"/>
          </a:ln>
        </p:spPr>
      </p:pic>
      <p:pic>
        <p:nvPicPr>
          <p:cNvPr id="18487" name="Picture 3" descr="C:\Users\user\Desktop\7210527_164917535174_2.jpg"/>
          <p:cNvPicPr>
            <a:picLocks noChangeAspect="1"/>
          </p:cNvPicPr>
          <p:nvPr/>
        </p:nvPicPr>
        <p:blipFill>
          <a:blip r:embed="rId4"/>
          <a:stretch>
            <a:fillRect/>
          </a:stretch>
        </p:blipFill>
        <p:spPr>
          <a:xfrm>
            <a:off x="5807710" y="2149793"/>
            <a:ext cx="2879725" cy="1746250"/>
          </a:xfrm>
          <a:prstGeom prst="rect">
            <a:avLst/>
          </a:prstGeom>
          <a:blipFill rotWithShape="1">
            <a:blip r:embed="rId3"/>
            <a:stretch>
              <a:fillRect/>
            </a:stretch>
          </a:blipFill>
          <a:ln w="28575" cap="flat" cmpd="sng">
            <a:solidFill>
              <a:schemeClr val="bg1"/>
            </a:solidFill>
            <a:prstDash val="solid"/>
            <a:miter/>
            <a:headEnd type="none" w="med" len="med"/>
            <a:tailEnd type="none" w="med" len="med"/>
          </a:ln>
        </p:spPr>
      </p:pic>
      <p:sp>
        <p:nvSpPr>
          <p:cNvPr id="18488" name="TextBox 8"/>
          <p:cNvSpPr/>
          <p:nvPr/>
        </p:nvSpPr>
        <p:spPr>
          <a:xfrm>
            <a:off x="8840470" y="1970405"/>
            <a:ext cx="2944495" cy="3341370"/>
          </a:xfrm>
          <a:prstGeom prst="rect">
            <a:avLst/>
          </a:prstGeom>
          <a:noFill/>
          <a:ln w="9525">
            <a:noFill/>
          </a:ln>
        </p:spPr>
        <p:txBody>
          <a:bodyPr wrap="square">
            <a:spAutoFit/>
          </a:bodyPr>
          <a:p>
            <a:pPr marL="0" lvl="0" indent="457200" algn="just">
              <a:lnSpc>
                <a:spcPct val="134000"/>
              </a:lnSpc>
              <a:spcAft>
                <a:spcPts val="1200"/>
              </a:spcAft>
            </a:pPr>
            <a:r>
              <a:rPr lang="en-US" altLang="zh-CN" sz="1600" b="1" dirty="0">
                <a:solidFill>
                  <a:schemeClr val="bg1"/>
                </a:solidFill>
                <a:latin typeface="微软雅黑" panose="020B0503020204020204" charset="-122"/>
                <a:ea typeface="微软雅黑" panose="020B0503020204020204" charset="-122"/>
                <a:sym typeface="微软雅黑" panose="020B0503020204020204" charset="-122"/>
              </a:rPr>
              <a:t>4.</a:t>
            </a: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交往需要和自我闭锁的冲突</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gn="just">
              <a:lnSpc>
                <a:spcPct val="134000"/>
              </a:lnSpc>
              <a:spcAft>
                <a:spcPts val="1200"/>
              </a:spcAft>
            </a:pPr>
            <a:r>
              <a:rPr lang="zh-CN" altLang="en-US" sz="1200" dirty="0">
                <a:solidFill>
                  <a:schemeClr val="bg1"/>
                </a:solidFill>
                <a:latin typeface="微软雅黑" panose="020B0503020204020204" charset="-122"/>
                <a:ea typeface="微软雅黑" panose="020B0503020204020204" charset="-122"/>
                <a:cs typeface="+mn-ea"/>
              </a:rPr>
              <a:t>心理学家马斯洛指出，归属与爱的需要是人类共同的基本需要。在学校，每个人都希望成为受人欢迎的“万人迷”。然而，“主观我”与“客观我”的分化和矛盾，常常使中职学生的自我评价起伏不定，当无法确认能够在交往中得到安全感和被尊重肯定的时候，很多人倾向于选择自我闭锁。而自我闭锁又容易诱发较低的自我评价，从而反复陷入交往需要和自我闭锁的冲突。露自己的缺点。</a:t>
            </a:r>
            <a:endParaRPr lang="zh-CN" altLang="en-US" sz="1200" dirty="0">
              <a:solidFill>
                <a:schemeClr val="bg1"/>
              </a:solidFill>
              <a:latin typeface="微软雅黑" panose="020B0503020204020204" charset="-122"/>
              <a:ea typeface="微软雅黑" panose="020B0503020204020204" charset="-122"/>
              <a:cs typeface="+mn-ea"/>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2"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5"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5"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5"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5"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5"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5"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476"/>
                                        </p:tgtEl>
                                        <p:attrNameLst>
                                          <p:attrName>style.visibility</p:attrName>
                                        </p:attrNameLst>
                                      </p:cBhvr>
                                      <p:to>
                                        <p:strVal val="visible"/>
                                      </p:to>
                                    </p:set>
                                    <p:anim calcmode="lin" valueType="num">
                                      <p:cBhvr>
                                        <p:cTn id="7" dur="500" fill="hold"/>
                                        <p:tgtEl>
                                          <p:spTgt spid="18476"/>
                                        </p:tgtEl>
                                        <p:attrNameLst>
                                          <p:attrName>ppt_w</p:attrName>
                                        </p:attrNameLst>
                                      </p:cBhvr>
                                      <p:tavLst>
                                        <p:tav tm="0">
                                          <p:val>
                                            <p:fltVal val="0.000000"/>
                                          </p:val>
                                        </p:tav>
                                        <p:tav tm="100000">
                                          <p:val>
                                            <p:strVal val="#ppt_w"/>
                                          </p:val>
                                        </p:tav>
                                      </p:tavLst>
                                    </p:anim>
                                    <p:anim calcmode="lin" valueType="num">
                                      <p:cBhvr>
                                        <p:cTn id="8" dur="500" fill="hold"/>
                                        <p:tgtEl>
                                          <p:spTgt spid="18476"/>
                                        </p:tgtEl>
                                        <p:attrNameLst>
                                          <p:attrName>ppt_h</p:attrName>
                                        </p:attrNameLst>
                                      </p:cBhvr>
                                      <p:tavLst>
                                        <p:tav tm="0">
                                          <p:val>
                                            <p:fltVal val="0.000000"/>
                                          </p:val>
                                        </p:tav>
                                        <p:tav tm="100000">
                                          <p:val>
                                            <p:strVal val="#ppt_h"/>
                                          </p:val>
                                        </p:tav>
                                      </p:tavLst>
                                    </p:anim>
                                    <p:animEffect filter="fade">
                                      <p:cBhvr>
                                        <p:cTn id="9" dur="500"/>
                                        <p:tgtEl>
                                          <p:spTgt spid="18476"/>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8476"/>
                                        </p:tgtEl>
                                        <p:attrNameLst>
                                          <p:attrName>style.visibility</p:attrName>
                                        </p:attrNameLst>
                                      </p:cBhvr>
                                      <p:to>
                                        <p:strVal val="visible"/>
                                      </p:to>
                                    </p:set>
                                    <p:anim calcmode="lin" valueType="num">
                                      <p:cBhvr>
                                        <p:cTn id="12" dur="500" fill="hold"/>
                                        <p:tgtEl>
                                          <p:spTgt spid="18476"/>
                                        </p:tgtEl>
                                        <p:attrNameLst>
                                          <p:attrName>ppt_w</p:attrName>
                                        </p:attrNameLst>
                                      </p:cBhvr>
                                      <p:tavLst>
                                        <p:tav tm="0">
                                          <p:val>
                                            <p:fltVal val="0.000000"/>
                                          </p:val>
                                        </p:tav>
                                        <p:tav tm="100000">
                                          <p:val>
                                            <p:strVal val="#ppt_w"/>
                                          </p:val>
                                        </p:tav>
                                      </p:tavLst>
                                    </p:anim>
                                    <p:anim calcmode="lin" valueType="num">
                                      <p:cBhvr>
                                        <p:cTn id="13" dur="500" fill="hold"/>
                                        <p:tgtEl>
                                          <p:spTgt spid="18476"/>
                                        </p:tgtEl>
                                        <p:attrNameLst>
                                          <p:attrName>ppt_h</p:attrName>
                                        </p:attrNameLst>
                                      </p:cBhvr>
                                      <p:tavLst>
                                        <p:tav tm="0">
                                          <p:val>
                                            <p:fltVal val="0.000000"/>
                                          </p:val>
                                        </p:tav>
                                        <p:tav tm="100000">
                                          <p:val>
                                            <p:strVal val="#ppt_h"/>
                                          </p:val>
                                        </p:tav>
                                      </p:tavLst>
                                    </p:anim>
                                    <p:anim calcmode="lin" valueType="num">
                                      <p:cBhvr>
                                        <p:cTn id="14" dur="500" fill="hold"/>
                                        <p:tgtEl>
                                          <p:spTgt spid="18476"/>
                                        </p:tgtEl>
                                        <p:attrNameLst>
                                          <p:attrName>style.rotation</p:attrName>
                                        </p:attrNameLst>
                                      </p:cBhvr>
                                      <p:tavLst>
                                        <p:tav tm="0">
                                          <p:val>
                                            <p:fltVal val="360.000000"/>
                                          </p:val>
                                        </p:tav>
                                        <p:tav tm="100000">
                                          <p:val>
                                            <p:fltVal val="0.000000"/>
                                          </p:val>
                                        </p:tav>
                                      </p:tavLst>
                                    </p:anim>
                                    <p:animEffect filter="fade">
                                      <p:cBhvr>
                                        <p:cTn id="15" dur="500"/>
                                        <p:tgtEl>
                                          <p:spTgt spid="18476"/>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8486"/>
                                        </p:tgtEl>
                                        <p:attrNameLst>
                                          <p:attrName>style.visibility</p:attrName>
                                        </p:attrNameLst>
                                      </p:cBhvr>
                                      <p:to>
                                        <p:strVal val="visible"/>
                                      </p:to>
                                    </p:set>
                                    <p:animEffect filter="fade">
                                      <p:cBhvr>
                                        <p:cTn id="19" dur="1250"/>
                                        <p:tgtEl>
                                          <p:spTgt spid="18486"/>
                                        </p:tgtEl>
                                      </p:cBhvr>
                                    </p:animEffect>
                                  </p:childTnLst>
                                </p:cTn>
                              </p:par>
                              <p:par>
                                <p:cTn id="20" presetID="2" presetClass="entr" presetSubtype="8" fill="hold" nodeType="withEffect">
                                  <p:stCondLst>
                                    <p:cond delay="0"/>
                                  </p:stCondLst>
                                  <p:childTnLst>
                                    <p:set>
                                      <p:cBhvr>
                                        <p:cTn id="21" dur="1" fill="hold">
                                          <p:stCondLst>
                                            <p:cond delay="0"/>
                                          </p:stCondLst>
                                        </p:cTn>
                                        <p:tgtEl>
                                          <p:spTgt spid="18486"/>
                                        </p:tgtEl>
                                        <p:attrNameLst>
                                          <p:attrName>style.visibility</p:attrName>
                                        </p:attrNameLst>
                                      </p:cBhvr>
                                      <p:to>
                                        <p:strVal val="visible"/>
                                      </p:to>
                                    </p:set>
                                    <p:anim calcmode="lin" valueType="num">
                                      <p:cBhvr>
                                        <p:cTn id="22" dur="1000" fill="hold"/>
                                        <p:tgtEl>
                                          <p:spTgt spid="18486"/>
                                        </p:tgtEl>
                                        <p:attrNameLst>
                                          <p:attrName>ppt_x</p:attrName>
                                        </p:attrNameLst>
                                      </p:cBhvr>
                                      <p:tavLst>
                                        <p:tav tm="0">
                                          <p:val>
                                            <p:strVal val="0-#ppt_w/2"/>
                                          </p:val>
                                        </p:tav>
                                        <p:tav tm="100000">
                                          <p:val>
                                            <p:strVal val="#ppt_x"/>
                                          </p:val>
                                        </p:tav>
                                      </p:tavLst>
                                    </p:anim>
                                    <p:anim calcmode="lin" valueType="num">
                                      <p:cBhvr>
                                        <p:cTn id="23" dur="1000" fill="hold"/>
                                        <p:tgtEl>
                                          <p:spTgt spid="18486"/>
                                        </p:tgtEl>
                                        <p:attrNameLst>
                                          <p:attrName>ppt_y</p:attrName>
                                        </p:attrNameLst>
                                      </p:cBhvr>
                                      <p:tavLst>
                                        <p:tav tm="0">
                                          <p:val>
                                            <p:strVal val="#ppt_y"/>
                                          </p:val>
                                        </p:tav>
                                        <p:tav tm="100000">
                                          <p:val>
                                            <p:strVal val="#ppt_y"/>
                                          </p:val>
                                        </p:tav>
                                      </p:tavLst>
                                    </p:anim>
                                  </p:childTnLst>
                                </p:cTn>
                              </p:par>
                              <p:par>
                                <p:cTn id="24" presetID="8" presetClass="emph" presetSubtype="0" fill="hold" nodeType="withEffect">
                                  <p:stCondLst>
                                    <p:cond delay="0"/>
                                  </p:stCondLst>
                                  <p:childTnLst>
                                    <p:animRot by="21600000">
                                      <p:cBhvr>
                                        <p:cTn id="25" dur="1000" fill="hold"/>
                                        <p:tgtEl>
                                          <p:spTgt spid="18486"/>
                                        </p:tgtEl>
                                        <p:attrNameLst>
                                          <p:attrName>r</p:attrName>
                                        </p:attrNameLst>
                                      </p:cBhvr>
                                    </p:animRot>
                                  </p:childTnLst>
                                </p:cTn>
                              </p:par>
                              <p:par>
                                <p:cTn id="26" presetID="10" presetClass="entr" presetSubtype="0" fill="hold" nodeType="withEffect">
                                  <p:stCondLst>
                                    <p:cond delay="0"/>
                                  </p:stCondLst>
                                  <p:childTnLst>
                                    <p:set>
                                      <p:cBhvr>
                                        <p:cTn id="27" dur="1" fill="hold">
                                          <p:stCondLst>
                                            <p:cond delay="0"/>
                                          </p:stCondLst>
                                        </p:cTn>
                                        <p:tgtEl>
                                          <p:spTgt spid="18487"/>
                                        </p:tgtEl>
                                        <p:attrNameLst>
                                          <p:attrName>style.visibility</p:attrName>
                                        </p:attrNameLst>
                                      </p:cBhvr>
                                      <p:to>
                                        <p:strVal val="visible"/>
                                      </p:to>
                                    </p:set>
                                    <p:animEffect filter="fade">
                                      <p:cBhvr>
                                        <p:cTn id="28" dur="1250"/>
                                        <p:tgtEl>
                                          <p:spTgt spid="18487"/>
                                        </p:tgtEl>
                                      </p:cBhvr>
                                    </p:animEffect>
                                  </p:childTnLst>
                                </p:cTn>
                              </p:par>
                              <p:par>
                                <p:cTn id="29" presetID="2" presetClass="entr" presetSubtype="2" fill="hold" nodeType="withEffect">
                                  <p:stCondLst>
                                    <p:cond delay="0"/>
                                  </p:stCondLst>
                                  <p:childTnLst>
                                    <p:set>
                                      <p:cBhvr>
                                        <p:cTn id="30" dur="1" fill="hold">
                                          <p:stCondLst>
                                            <p:cond delay="0"/>
                                          </p:stCondLst>
                                        </p:cTn>
                                        <p:tgtEl>
                                          <p:spTgt spid="18487"/>
                                        </p:tgtEl>
                                        <p:attrNameLst>
                                          <p:attrName>style.visibility</p:attrName>
                                        </p:attrNameLst>
                                      </p:cBhvr>
                                      <p:to>
                                        <p:strVal val="visible"/>
                                      </p:to>
                                    </p:set>
                                    <p:anim calcmode="lin" valueType="num">
                                      <p:cBhvr>
                                        <p:cTn id="31" dur="1000" fill="hold"/>
                                        <p:tgtEl>
                                          <p:spTgt spid="18487"/>
                                        </p:tgtEl>
                                        <p:attrNameLst>
                                          <p:attrName>ppt_x</p:attrName>
                                        </p:attrNameLst>
                                      </p:cBhvr>
                                      <p:tavLst>
                                        <p:tav tm="0">
                                          <p:val>
                                            <p:strVal val="1+#ppt_w/2"/>
                                          </p:val>
                                        </p:tav>
                                        <p:tav tm="100000">
                                          <p:val>
                                            <p:strVal val="#ppt_x"/>
                                          </p:val>
                                        </p:tav>
                                      </p:tavLst>
                                    </p:anim>
                                    <p:anim calcmode="lin" valueType="num">
                                      <p:cBhvr>
                                        <p:cTn id="32" dur="1000" fill="hold"/>
                                        <p:tgtEl>
                                          <p:spTgt spid="18487"/>
                                        </p:tgtEl>
                                        <p:attrNameLst>
                                          <p:attrName>ppt_y</p:attrName>
                                        </p:attrNameLst>
                                      </p:cBhvr>
                                      <p:tavLst>
                                        <p:tav tm="0">
                                          <p:val>
                                            <p:strVal val="#ppt_y"/>
                                          </p:val>
                                        </p:tav>
                                        <p:tav tm="100000">
                                          <p:val>
                                            <p:strVal val="#ppt_y"/>
                                          </p:val>
                                        </p:tav>
                                      </p:tavLst>
                                    </p:anim>
                                  </p:childTnLst>
                                </p:cTn>
                              </p:par>
                              <p:par>
                                <p:cTn id="33" presetID="8" presetClass="emph" presetSubtype="0" fill="hold" nodeType="withEffect">
                                  <p:stCondLst>
                                    <p:cond delay="0"/>
                                  </p:stCondLst>
                                  <p:childTnLst>
                                    <p:animRot by="21600000">
                                      <p:cBhvr>
                                        <p:cTn id="34" dur="1000" fill="hold"/>
                                        <p:tgtEl>
                                          <p:spTgt spid="18487"/>
                                        </p:tgtEl>
                                        <p:attrNameLst>
                                          <p:attrName>r</p:attrName>
                                        </p:attrNameLst>
                                      </p:cBhvr>
                                    </p:animRo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8488"/>
                                        </p:tgtEl>
                                        <p:attrNameLst>
                                          <p:attrName>style.visibility</p:attrName>
                                        </p:attrNameLst>
                                      </p:cBhvr>
                                      <p:to>
                                        <p:strVal val="visible"/>
                                      </p:to>
                                    </p:set>
                                    <p:anim calcmode="lin" valueType="num">
                                      <p:cBhvr>
                                        <p:cTn id="38" dur="500" fill="hold"/>
                                        <p:tgtEl>
                                          <p:spTgt spid="18488"/>
                                        </p:tgtEl>
                                        <p:attrNameLst>
                                          <p:attrName>ppt_w</p:attrName>
                                        </p:attrNameLst>
                                      </p:cBhvr>
                                      <p:tavLst>
                                        <p:tav tm="0">
                                          <p:val>
                                            <p:fltVal val="0.000000"/>
                                          </p:val>
                                        </p:tav>
                                        <p:tav tm="100000">
                                          <p:val>
                                            <p:strVal val="#ppt_w"/>
                                          </p:val>
                                        </p:tav>
                                      </p:tavLst>
                                    </p:anim>
                                    <p:anim calcmode="lin" valueType="num">
                                      <p:cBhvr>
                                        <p:cTn id="39" dur="500" fill="hold"/>
                                        <p:tgtEl>
                                          <p:spTgt spid="18488"/>
                                        </p:tgtEl>
                                        <p:attrNameLst>
                                          <p:attrName>ppt_h</p:attrName>
                                        </p:attrNameLst>
                                      </p:cBhvr>
                                      <p:tavLst>
                                        <p:tav tm="0">
                                          <p:val>
                                            <p:fltVal val="0.000000"/>
                                          </p:val>
                                        </p:tav>
                                        <p:tav tm="100000">
                                          <p:val>
                                            <p:strVal val="#ppt_h"/>
                                          </p:val>
                                        </p:tav>
                                      </p:tavLst>
                                    </p:anim>
                                    <p:animEffect filter="fade">
                                      <p:cBhvr>
                                        <p:cTn id="40" dur="500"/>
                                        <p:tgtEl>
                                          <p:spTgt spid="18488"/>
                                        </p:tgtEl>
                                      </p:cBhvr>
                                    </p:animEffect>
                                  </p:childTnLst>
                                </p:cTn>
                              </p:par>
                              <p:par>
                                <p:cTn id="41" presetID="49" presetClass="entr" presetSubtype="0" decel="100000" fill="hold" grpId="1" nodeType="withEffect">
                                  <p:stCondLst>
                                    <p:cond delay="0"/>
                                  </p:stCondLst>
                                  <p:childTnLst>
                                    <p:set>
                                      <p:cBhvr>
                                        <p:cTn id="42" dur="1" fill="hold">
                                          <p:stCondLst>
                                            <p:cond delay="0"/>
                                          </p:stCondLst>
                                        </p:cTn>
                                        <p:tgtEl>
                                          <p:spTgt spid="18488"/>
                                        </p:tgtEl>
                                        <p:attrNameLst>
                                          <p:attrName>style.visibility</p:attrName>
                                        </p:attrNameLst>
                                      </p:cBhvr>
                                      <p:to>
                                        <p:strVal val="visible"/>
                                      </p:to>
                                    </p:set>
                                    <p:anim calcmode="lin" valueType="num">
                                      <p:cBhvr>
                                        <p:cTn id="43" dur="500" fill="hold"/>
                                        <p:tgtEl>
                                          <p:spTgt spid="18488"/>
                                        </p:tgtEl>
                                        <p:attrNameLst>
                                          <p:attrName>ppt_w</p:attrName>
                                        </p:attrNameLst>
                                      </p:cBhvr>
                                      <p:tavLst>
                                        <p:tav tm="0">
                                          <p:val>
                                            <p:fltVal val="0.000000"/>
                                          </p:val>
                                        </p:tav>
                                        <p:tav tm="100000">
                                          <p:val>
                                            <p:strVal val="#ppt_w"/>
                                          </p:val>
                                        </p:tav>
                                      </p:tavLst>
                                    </p:anim>
                                    <p:anim calcmode="lin" valueType="num">
                                      <p:cBhvr>
                                        <p:cTn id="44" dur="500" fill="hold"/>
                                        <p:tgtEl>
                                          <p:spTgt spid="18488"/>
                                        </p:tgtEl>
                                        <p:attrNameLst>
                                          <p:attrName>ppt_h</p:attrName>
                                        </p:attrNameLst>
                                      </p:cBhvr>
                                      <p:tavLst>
                                        <p:tav tm="0">
                                          <p:val>
                                            <p:fltVal val="0.000000"/>
                                          </p:val>
                                        </p:tav>
                                        <p:tav tm="100000">
                                          <p:val>
                                            <p:strVal val="#ppt_h"/>
                                          </p:val>
                                        </p:tav>
                                      </p:tavLst>
                                    </p:anim>
                                    <p:anim calcmode="lin" valueType="num">
                                      <p:cBhvr>
                                        <p:cTn id="45" dur="500" fill="hold"/>
                                        <p:tgtEl>
                                          <p:spTgt spid="18488"/>
                                        </p:tgtEl>
                                        <p:attrNameLst>
                                          <p:attrName>style.rotation</p:attrName>
                                        </p:attrNameLst>
                                      </p:cBhvr>
                                      <p:tavLst>
                                        <p:tav tm="0">
                                          <p:val>
                                            <p:fltVal val="360.000000"/>
                                          </p:val>
                                        </p:tav>
                                        <p:tav tm="100000">
                                          <p:val>
                                            <p:fltVal val="0.000000"/>
                                          </p:val>
                                        </p:tav>
                                      </p:tavLst>
                                    </p:anim>
                                    <p:animEffect filter="fade">
                                      <p:cBhvr>
                                        <p:cTn id="46" dur="500"/>
                                        <p:tgtEl>
                                          <p:spTgt spid="18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76" grpId="0" bldLvl="0"/>
      <p:bldP spid="18476" grpId="1" bldLvl="0"/>
      <p:bldP spid="18488" grpId="0" bldLvl="0"/>
      <p:bldP spid="18488" grpId="1"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7"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4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8465"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8466" name="组合 18465"/>
          <p:cNvGrpSpPr/>
          <p:nvPr/>
        </p:nvGrpSpPr>
        <p:grpSpPr>
          <a:xfrm>
            <a:off x="1883410" y="512763"/>
            <a:ext cx="539750" cy="539750"/>
            <a:chOff x="0" y="0"/>
            <a:chExt cx="540000" cy="540000"/>
          </a:xfrm>
        </p:grpSpPr>
        <p:sp>
          <p:nvSpPr>
            <p:cNvPr id="1846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846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3</a:t>
              </a:r>
              <a:endParaRPr lang="en-US" dirty="0">
                <a:ea typeface="宋体" panose="02010600030101010101" pitchFamily="2" charset="-122"/>
              </a:endParaRPr>
            </a:p>
          </p:txBody>
        </p:sp>
      </p:grpSp>
      <p:sp>
        <p:nvSpPr>
          <p:cNvPr id="18469" name="TextBox 12"/>
          <p:cNvSpPr/>
          <p:nvPr/>
        </p:nvSpPr>
        <p:spPr>
          <a:xfrm>
            <a:off x="2712085" y="552450"/>
            <a:ext cx="457962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中职学生自我意识发展的规律</a:t>
            </a:r>
            <a:endParaRPr lang="zh-CN" altLang="en-US" dirty="0">
              <a:ea typeface="宋体" panose="02010600030101010101" pitchFamily="2" charset="-122"/>
            </a:endParaRPr>
          </a:p>
        </p:txBody>
      </p:sp>
      <p:sp>
        <p:nvSpPr>
          <p:cNvPr id="18470"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分化</a:t>
            </a:r>
            <a:endParaRPr lang="zh-CN" altLang="en-US" dirty="0">
              <a:ea typeface="宋体" panose="02010600030101010101" pitchFamily="2" charset="-122"/>
            </a:endParaRPr>
          </a:p>
        </p:txBody>
      </p:sp>
      <p:sp>
        <p:nvSpPr>
          <p:cNvPr id="18471"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8472" name="矩形 6"/>
          <p:cNvSpPr/>
          <p:nvPr/>
        </p:nvSpPr>
        <p:spPr>
          <a:xfrm>
            <a:off x="2172335" y="1700213"/>
            <a:ext cx="9828213"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73" name="矩形 9"/>
          <p:cNvSpPr/>
          <p:nvPr/>
        </p:nvSpPr>
        <p:spPr>
          <a:xfrm>
            <a:off x="1991360" y="2173288"/>
            <a:ext cx="492125" cy="1000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74" name="TextBox 10"/>
          <p:cNvSpPr/>
          <p:nvPr/>
        </p:nvSpPr>
        <p:spPr>
          <a:xfrm>
            <a:off x="1991360" y="2441575"/>
            <a:ext cx="492125" cy="28562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三、自我意识渐趋统一</a:t>
            </a:r>
            <a:endParaRPr lang="zh-CN" altLang="en-US" dirty="0">
              <a:ea typeface="宋体" panose="02010600030101010101" pitchFamily="2" charset="-122"/>
            </a:endParaRPr>
          </a:p>
        </p:txBody>
      </p:sp>
      <p:sp>
        <p:nvSpPr>
          <p:cNvPr id="18475" name="圆角矩形 21"/>
          <p:cNvSpPr/>
          <p:nvPr/>
        </p:nvSpPr>
        <p:spPr>
          <a:xfrm>
            <a:off x="2567623" y="1844675"/>
            <a:ext cx="3671887"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8476" name="TextBox 8"/>
          <p:cNvSpPr/>
          <p:nvPr/>
        </p:nvSpPr>
        <p:spPr>
          <a:xfrm>
            <a:off x="2712085" y="1970088"/>
            <a:ext cx="3168650" cy="3806190"/>
          </a:xfrm>
          <a:prstGeom prst="rect">
            <a:avLst/>
          </a:prstGeom>
          <a:noFill/>
          <a:ln w="9525">
            <a:noFill/>
          </a:ln>
        </p:spPr>
        <p:txBody>
          <a:bodyPr wrap="square">
            <a:spAutoFit/>
          </a:bodyPr>
          <a:p>
            <a:pPr marL="0" lvl="0" indent="457200" algn="just">
              <a:lnSpc>
                <a:spcPct val="134000"/>
              </a:lnSpc>
              <a:spcAft>
                <a:spcPts val="1200"/>
              </a:spcAft>
            </a:pPr>
            <a:r>
              <a:rPr lang="zh-CN" altLang="en-US" sz="1400" dirty="0">
                <a:solidFill>
                  <a:schemeClr val="bg1"/>
                </a:solidFill>
                <a:latin typeface="微软雅黑" panose="020B0503020204020204" charset="-122"/>
                <a:ea typeface="微软雅黑" panose="020B0503020204020204" charset="-122"/>
                <a:sym typeface="微软雅黑" panose="020B0503020204020204" charset="-122"/>
              </a:rPr>
              <a:t>随着自我意识对主体内心世界的指向和深入，中职学生的自尊心强而敏感。他们非常关注自己的内心世界，能独立地评价自己的内心品质，评价行为的动机及效果的一致性情况等，开始逐渐摆脱成人和权威的影响，出现了采纳同龄团体评价标准的倾向。这一时期，同伴对个体的影响会远远大于父母和教师的影响。他们最怕别人看低自己，最希望得到社会的承认和鼓励。他们会以各种方式在各个领域表现自己，处处争强好胜。这种获得成人赞赏的需求，如果不能以合乎</a:t>
            </a:r>
            <a:endParaRPr lang="zh-CN" altLang="en-US" sz="1400"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18485" name="圆角矩形 29"/>
          <p:cNvSpPr/>
          <p:nvPr/>
        </p:nvSpPr>
        <p:spPr>
          <a:xfrm>
            <a:off x="8687435" y="1844675"/>
            <a:ext cx="316865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pic>
        <p:nvPicPr>
          <p:cNvPr id="18486" name="Picture 14" descr="C:\Documents and Settings\tdz\桌面\dancing1.jpg"/>
          <p:cNvPicPr>
            <a:picLocks noChangeAspect="1"/>
          </p:cNvPicPr>
          <p:nvPr/>
        </p:nvPicPr>
        <p:blipFill>
          <a:blip r:embed="rId2"/>
          <a:srcRect t="7137" b="7137"/>
          <a:stretch>
            <a:fillRect/>
          </a:stretch>
        </p:blipFill>
        <p:spPr>
          <a:xfrm>
            <a:off x="6023610" y="3933825"/>
            <a:ext cx="2879725" cy="1746250"/>
          </a:xfrm>
          <a:prstGeom prst="rect">
            <a:avLst/>
          </a:prstGeom>
          <a:blipFill rotWithShape="1">
            <a:blip r:embed="rId3"/>
            <a:srcRect t="7137" b="7137"/>
            <a:stretch>
              <a:fillRect/>
            </a:stretch>
          </a:blipFill>
          <a:ln w="28575" cap="flat" cmpd="sng">
            <a:solidFill>
              <a:schemeClr val="bg1"/>
            </a:solidFill>
            <a:prstDash val="solid"/>
            <a:miter/>
            <a:headEnd type="none" w="med" len="med"/>
            <a:tailEnd type="none" w="med" len="med"/>
          </a:ln>
        </p:spPr>
      </p:pic>
      <p:pic>
        <p:nvPicPr>
          <p:cNvPr id="18487" name="Picture 3" descr="C:\Users\user\Desktop\7210527_164917535174_2.jpg"/>
          <p:cNvPicPr>
            <a:picLocks noChangeAspect="1"/>
          </p:cNvPicPr>
          <p:nvPr/>
        </p:nvPicPr>
        <p:blipFill>
          <a:blip r:embed="rId4"/>
          <a:stretch>
            <a:fillRect/>
          </a:stretch>
        </p:blipFill>
        <p:spPr>
          <a:xfrm>
            <a:off x="6023610" y="1970088"/>
            <a:ext cx="2879725" cy="1746250"/>
          </a:xfrm>
          <a:prstGeom prst="rect">
            <a:avLst/>
          </a:prstGeom>
          <a:blipFill rotWithShape="1">
            <a:blip r:embed="rId3"/>
            <a:stretch>
              <a:fillRect/>
            </a:stretch>
          </a:blipFill>
          <a:ln w="28575" cap="flat" cmpd="sng">
            <a:solidFill>
              <a:schemeClr val="bg1"/>
            </a:solidFill>
            <a:prstDash val="solid"/>
            <a:miter/>
            <a:headEnd type="none" w="med" len="med"/>
            <a:tailEnd type="none" w="med" len="med"/>
          </a:ln>
        </p:spPr>
      </p:pic>
      <p:sp>
        <p:nvSpPr>
          <p:cNvPr id="18488" name="TextBox 8"/>
          <p:cNvSpPr/>
          <p:nvPr/>
        </p:nvSpPr>
        <p:spPr>
          <a:xfrm>
            <a:off x="9047798" y="1970088"/>
            <a:ext cx="2736850" cy="2948940"/>
          </a:xfrm>
          <a:prstGeom prst="rect">
            <a:avLst/>
          </a:prstGeom>
          <a:noFill/>
          <a:ln w="9525">
            <a:noFill/>
          </a:ln>
        </p:spPr>
        <p:txBody>
          <a:bodyPr wrap="square">
            <a:spAutoFit/>
          </a:bodyPr>
          <a:p>
            <a:pPr marL="0" lvl="0" algn="just">
              <a:lnSpc>
                <a:spcPct val="134000"/>
              </a:lnSpc>
              <a:spcAft>
                <a:spcPts val="1200"/>
              </a:spcAft>
            </a:pPr>
            <a:r>
              <a:rPr lang="zh-CN" altLang="en-US" sz="1400" dirty="0">
                <a:solidFill>
                  <a:schemeClr val="bg1"/>
                </a:solidFill>
                <a:latin typeface="微软雅黑" panose="020B0503020204020204" charset="-122"/>
                <a:ea typeface="微软雅黑" panose="020B0503020204020204" charset="-122"/>
                <a:sym typeface="微软雅黑" panose="020B0503020204020204" charset="-122"/>
              </a:rPr>
              <a:t>社会角色规范的方式得到满足，比如在学习、工作、业余爱好中取得成绩、赢得荣誉，就可能导致中职学生用不符合社会角色规范的方式去寻求满足，如寻衅滋事、玩世不恭、打架斗殴、搞恶作剧等。中职学生在日常生活中的很多矛盾、纠纷和攻击行为，往往都是由于自尊心受到威胁而引起的。</a:t>
            </a:r>
            <a:endParaRPr lang="zh-CN" altLang="en-US" sz="1400" dirty="0">
              <a:ea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2"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5"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5"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5"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5"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5"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5"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476"/>
                                        </p:tgtEl>
                                        <p:attrNameLst>
                                          <p:attrName>style.visibility</p:attrName>
                                        </p:attrNameLst>
                                      </p:cBhvr>
                                      <p:to>
                                        <p:strVal val="visible"/>
                                      </p:to>
                                    </p:set>
                                    <p:anim calcmode="lin" valueType="num">
                                      <p:cBhvr>
                                        <p:cTn id="7" dur="500" fill="hold"/>
                                        <p:tgtEl>
                                          <p:spTgt spid="18476"/>
                                        </p:tgtEl>
                                        <p:attrNameLst>
                                          <p:attrName>ppt_w</p:attrName>
                                        </p:attrNameLst>
                                      </p:cBhvr>
                                      <p:tavLst>
                                        <p:tav tm="0">
                                          <p:val>
                                            <p:fltVal val="0.000000"/>
                                          </p:val>
                                        </p:tav>
                                        <p:tav tm="100000">
                                          <p:val>
                                            <p:strVal val="#ppt_w"/>
                                          </p:val>
                                        </p:tav>
                                      </p:tavLst>
                                    </p:anim>
                                    <p:anim calcmode="lin" valueType="num">
                                      <p:cBhvr>
                                        <p:cTn id="8" dur="500" fill="hold"/>
                                        <p:tgtEl>
                                          <p:spTgt spid="18476"/>
                                        </p:tgtEl>
                                        <p:attrNameLst>
                                          <p:attrName>ppt_h</p:attrName>
                                        </p:attrNameLst>
                                      </p:cBhvr>
                                      <p:tavLst>
                                        <p:tav tm="0">
                                          <p:val>
                                            <p:fltVal val="0.000000"/>
                                          </p:val>
                                        </p:tav>
                                        <p:tav tm="100000">
                                          <p:val>
                                            <p:strVal val="#ppt_h"/>
                                          </p:val>
                                        </p:tav>
                                      </p:tavLst>
                                    </p:anim>
                                    <p:animEffect filter="fade">
                                      <p:cBhvr>
                                        <p:cTn id="9" dur="500"/>
                                        <p:tgtEl>
                                          <p:spTgt spid="18476"/>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8476"/>
                                        </p:tgtEl>
                                        <p:attrNameLst>
                                          <p:attrName>style.visibility</p:attrName>
                                        </p:attrNameLst>
                                      </p:cBhvr>
                                      <p:to>
                                        <p:strVal val="visible"/>
                                      </p:to>
                                    </p:set>
                                    <p:anim calcmode="lin" valueType="num">
                                      <p:cBhvr>
                                        <p:cTn id="12" dur="500" fill="hold"/>
                                        <p:tgtEl>
                                          <p:spTgt spid="18476"/>
                                        </p:tgtEl>
                                        <p:attrNameLst>
                                          <p:attrName>ppt_w</p:attrName>
                                        </p:attrNameLst>
                                      </p:cBhvr>
                                      <p:tavLst>
                                        <p:tav tm="0">
                                          <p:val>
                                            <p:fltVal val="0.000000"/>
                                          </p:val>
                                        </p:tav>
                                        <p:tav tm="100000">
                                          <p:val>
                                            <p:strVal val="#ppt_w"/>
                                          </p:val>
                                        </p:tav>
                                      </p:tavLst>
                                    </p:anim>
                                    <p:anim calcmode="lin" valueType="num">
                                      <p:cBhvr>
                                        <p:cTn id="13" dur="500" fill="hold"/>
                                        <p:tgtEl>
                                          <p:spTgt spid="18476"/>
                                        </p:tgtEl>
                                        <p:attrNameLst>
                                          <p:attrName>ppt_h</p:attrName>
                                        </p:attrNameLst>
                                      </p:cBhvr>
                                      <p:tavLst>
                                        <p:tav tm="0">
                                          <p:val>
                                            <p:fltVal val="0.000000"/>
                                          </p:val>
                                        </p:tav>
                                        <p:tav tm="100000">
                                          <p:val>
                                            <p:strVal val="#ppt_h"/>
                                          </p:val>
                                        </p:tav>
                                      </p:tavLst>
                                    </p:anim>
                                    <p:anim calcmode="lin" valueType="num">
                                      <p:cBhvr>
                                        <p:cTn id="14" dur="500" fill="hold"/>
                                        <p:tgtEl>
                                          <p:spTgt spid="18476"/>
                                        </p:tgtEl>
                                        <p:attrNameLst>
                                          <p:attrName>style.rotation</p:attrName>
                                        </p:attrNameLst>
                                      </p:cBhvr>
                                      <p:tavLst>
                                        <p:tav tm="0">
                                          <p:val>
                                            <p:fltVal val="360.000000"/>
                                          </p:val>
                                        </p:tav>
                                        <p:tav tm="100000">
                                          <p:val>
                                            <p:fltVal val="0.000000"/>
                                          </p:val>
                                        </p:tav>
                                      </p:tavLst>
                                    </p:anim>
                                    <p:animEffect filter="fade">
                                      <p:cBhvr>
                                        <p:cTn id="15" dur="500"/>
                                        <p:tgtEl>
                                          <p:spTgt spid="18476"/>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8486"/>
                                        </p:tgtEl>
                                        <p:attrNameLst>
                                          <p:attrName>style.visibility</p:attrName>
                                        </p:attrNameLst>
                                      </p:cBhvr>
                                      <p:to>
                                        <p:strVal val="visible"/>
                                      </p:to>
                                    </p:set>
                                    <p:animEffect filter="fade">
                                      <p:cBhvr>
                                        <p:cTn id="19" dur="1250"/>
                                        <p:tgtEl>
                                          <p:spTgt spid="18486"/>
                                        </p:tgtEl>
                                      </p:cBhvr>
                                    </p:animEffect>
                                  </p:childTnLst>
                                </p:cTn>
                              </p:par>
                              <p:par>
                                <p:cTn id="20" presetID="2" presetClass="entr" presetSubtype="8" fill="hold" nodeType="withEffect">
                                  <p:stCondLst>
                                    <p:cond delay="0"/>
                                  </p:stCondLst>
                                  <p:childTnLst>
                                    <p:set>
                                      <p:cBhvr>
                                        <p:cTn id="21" dur="1" fill="hold">
                                          <p:stCondLst>
                                            <p:cond delay="0"/>
                                          </p:stCondLst>
                                        </p:cTn>
                                        <p:tgtEl>
                                          <p:spTgt spid="18486"/>
                                        </p:tgtEl>
                                        <p:attrNameLst>
                                          <p:attrName>style.visibility</p:attrName>
                                        </p:attrNameLst>
                                      </p:cBhvr>
                                      <p:to>
                                        <p:strVal val="visible"/>
                                      </p:to>
                                    </p:set>
                                    <p:anim calcmode="lin" valueType="num">
                                      <p:cBhvr>
                                        <p:cTn id="22" dur="1000" fill="hold"/>
                                        <p:tgtEl>
                                          <p:spTgt spid="18486"/>
                                        </p:tgtEl>
                                        <p:attrNameLst>
                                          <p:attrName>ppt_x</p:attrName>
                                        </p:attrNameLst>
                                      </p:cBhvr>
                                      <p:tavLst>
                                        <p:tav tm="0">
                                          <p:val>
                                            <p:strVal val="0-#ppt_w/2"/>
                                          </p:val>
                                        </p:tav>
                                        <p:tav tm="100000">
                                          <p:val>
                                            <p:strVal val="#ppt_x"/>
                                          </p:val>
                                        </p:tav>
                                      </p:tavLst>
                                    </p:anim>
                                    <p:anim calcmode="lin" valueType="num">
                                      <p:cBhvr>
                                        <p:cTn id="23" dur="1000" fill="hold"/>
                                        <p:tgtEl>
                                          <p:spTgt spid="18486"/>
                                        </p:tgtEl>
                                        <p:attrNameLst>
                                          <p:attrName>ppt_y</p:attrName>
                                        </p:attrNameLst>
                                      </p:cBhvr>
                                      <p:tavLst>
                                        <p:tav tm="0">
                                          <p:val>
                                            <p:strVal val="#ppt_y"/>
                                          </p:val>
                                        </p:tav>
                                        <p:tav tm="100000">
                                          <p:val>
                                            <p:strVal val="#ppt_y"/>
                                          </p:val>
                                        </p:tav>
                                      </p:tavLst>
                                    </p:anim>
                                  </p:childTnLst>
                                </p:cTn>
                              </p:par>
                              <p:par>
                                <p:cTn id="24" presetID="8" presetClass="emph" presetSubtype="0" fill="hold" nodeType="withEffect">
                                  <p:stCondLst>
                                    <p:cond delay="0"/>
                                  </p:stCondLst>
                                  <p:childTnLst>
                                    <p:animRot by="21600000">
                                      <p:cBhvr>
                                        <p:cTn id="25" dur="1000" fill="hold"/>
                                        <p:tgtEl>
                                          <p:spTgt spid="18486"/>
                                        </p:tgtEl>
                                        <p:attrNameLst>
                                          <p:attrName>r</p:attrName>
                                        </p:attrNameLst>
                                      </p:cBhvr>
                                    </p:animRot>
                                  </p:childTnLst>
                                </p:cTn>
                              </p:par>
                              <p:par>
                                <p:cTn id="26" presetID="10" presetClass="entr" presetSubtype="0" fill="hold" nodeType="withEffect">
                                  <p:stCondLst>
                                    <p:cond delay="0"/>
                                  </p:stCondLst>
                                  <p:childTnLst>
                                    <p:set>
                                      <p:cBhvr>
                                        <p:cTn id="27" dur="1" fill="hold">
                                          <p:stCondLst>
                                            <p:cond delay="0"/>
                                          </p:stCondLst>
                                        </p:cTn>
                                        <p:tgtEl>
                                          <p:spTgt spid="18487"/>
                                        </p:tgtEl>
                                        <p:attrNameLst>
                                          <p:attrName>style.visibility</p:attrName>
                                        </p:attrNameLst>
                                      </p:cBhvr>
                                      <p:to>
                                        <p:strVal val="visible"/>
                                      </p:to>
                                    </p:set>
                                    <p:animEffect filter="fade">
                                      <p:cBhvr>
                                        <p:cTn id="28" dur="1250"/>
                                        <p:tgtEl>
                                          <p:spTgt spid="18487"/>
                                        </p:tgtEl>
                                      </p:cBhvr>
                                    </p:animEffect>
                                  </p:childTnLst>
                                </p:cTn>
                              </p:par>
                              <p:par>
                                <p:cTn id="29" presetID="2" presetClass="entr" presetSubtype="2" fill="hold" nodeType="withEffect">
                                  <p:stCondLst>
                                    <p:cond delay="0"/>
                                  </p:stCondLst>
                                  <p:childTnLst>
                                    <p:set>
                                      <p:cBhvr>
                                        <p:cTn id="30" dur="1" fill="hold">
                                          <p:stCondLst>
                                            <p:cond delay="0"/>
                                          </p:stCondLst>
                                        </p:cTn>
                                        <p:tgtEl>
                                          <p:spTgt spid="18487"/>
                                        </p:tgtEl>
                                        <p:attrNameLst>
                                          <p:attrName>style.visibility</p:attrName>
                                        </p:attrNameLst>
                                      </p:cBhvr>
                                      <p:to>
                                        <p:strVal val="visible"/>
                                      </p:to>
                                    </p:set>
                                    <p:anim calcmode="lin" valueType="num">
                                      <p:cBhvr>
                                        <p:cTn id="31" dur="1000" fill="hold"/>
                                        <p:tgtEl>
                                          <p:spTgt spid="18487"/>
                                        </p:tgtEl>
                                        <p:attrNameLst>
                                          <p:attrName>ppt_x</p:attrName>
                                        </p:attrNameLst>
                                      </p:cBhvr>
                                      <p:tavLst>
                                        <p:tav tm="0">
                                          <p:val>
                                            <p:strVal val="1+#ppt_w/2"/>
                                          </p:val>
                                        </p:tav>
                                        <p:tav tm="100000">
                                          <p:val>
                                            <p:strVal val="#ppt_x"/>
                                          </p:val>
                                        </p:tav>
                                      </p:tavLst>
                                    </p:anim>
                                    <p:anim calcmode="lin" valueType="num">
                                      <p:cBhvr>
                                        <p:cTn id="32" dur="1000" fill="hold"/>
                                        <p:tgtEl>
                                          <p:spTgt spid="18487"/>
                                        </p:tgtEl>
                                        <p:attrNameLst>
                                          <p:attrName>ppt_y</p:attrName>
                                        </p:attrNameLst>
                                      </p:cBhvr>
                                      <p:tavLst>
                                        <p:tav tm="0">
                                          <p:val>
                                            <p:strVal val="#ppt_y"/>
                                          </p:val>
                                        </p:tav>
                                        <p:tav tm="100000">
                                          <p:val>
                                            <p:strVal val="#ppt_y"/>
                                          </p:val>
                                        </p:tav>
                                      </p:tavLst>
                                    </p:anim>
                                  </p:childTnLst>
                                </p:cTn>
                              </p:par>
                              <p:par>
                                <p:cTn id="33" presetID="8" presetClass="emph" presetSubtype="0" fill="hold" nodeType="withEffect">
                                  <p:stCondLst>
                                    <p:cond delay="0"/>
                                  </p:stCondLst>
                                  <p:childTnLst>
                                    <p:animRot by="21600000">
                                      <p:cBhvr>
                                        <p:cTn id="34" dur="1000" fill="hold"/>
                                        <p:tgtEl>
                                          <p:spTgt spid="18487"/>
                                        </p:tgtEl>
                                        <p:attrNameLst>
                                          <p:attrName>r</p:attrName>
                                        </p:attrNameLst>
                                      </p:cBhvr>
                                    </p:animRo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8488"/>
                                        </p:tgtEl>
                                        <p:attrNameLst>
                                          <p:attrName>style.visibility</p:attrName>
                                        </p:attrNameLst>
                                      </p:cBhvr>
                                      <p:to>
                                        <p:strVal val="visible"/>
                                      </p:to>
                                    </p:set>
                                    <p:anim calcmode="lin" valueType="num">
                                      <p:cBhvr>
                                        <p:cTn id="38" dur="500" fill="hold"/>
                                        <p:tgtEl>
                                          <p:spTgt spid="18488"/>
                                        </p:tgtEl>
                                        <p:attrNameLst>
                                          <p:attrName>ppt_w</p:attrName>
                                        </p:attrNameLst>
                                      </p:cBhvr>
                                      <p:tavLst>
                                        <p:tav tm="0">
                                          <p:val>
                                            <p:fltVal val="0.000000"/>
                                          </p:val>
                                        </p:tav>
                                        <p:tav tm="100000">
                                          <p:val>
                                            <p:strVal val="#ppt_w"/>
                                          </p:val>
                                        </p:tav>
                                      </p:tavLst>
                                    </p:anim>
                                    <p:anim calcmode="lin" valueType="num">
                                      <p:cBhvr>
                                        <p:cTn id="39" dur="500" fill="hold"/>
                                        <p:tgtEl>
                                          <p:spTgt spid="18488"/>
                                        </p:tgtEl>
                                        <p:attrNameLst>
                                          <p:attrName>ppt_h</p:attrName>
                                        </p:attrNameLst>
                                      </p:cBhvr>
                                      <p:tavLst>
                                        <p:tav tm="0">
                                          <p:val>
                                            <p:fltVal val="0.000000"/>
                                          </p:val>
                                        </p:tav>
                                        <p:tav tm="100000">
                                          <p:val>
                                            <p:strVal val="#ppt_h"/>
                                          </p:val>
                                        </p:tav>
                                      </p:tavLst>
                                    </p:anim>
                                    <p:animEffect filter="fade">
                                      <p:cBhvr>
                                        <p:cTn id="40" dur="500"/>
                                        <p:tgtEl>
                                          <p:spTgt spid="18488"/>
                                        </p:tgtEl>
                                      </p:cBhvr>
                                    </p:animEffect>
                                  </p:childTnLst>
                                </p:cTn>
                              </p:par>
                              <p:par>
                                <p:cTn id="41" presetID="49" presetClass="entr" presetSubtype="0" decel="100000" fill="hold" grpId="1" nodeType="withEffect">
                                  <p:stCondLst>
                                    <p:cond delay="0"/>
                                  </p:stCondLst>
                                  <p:childTnLst>
                                    <p:set>
                                      <p:cBhvr>
                                        <p:cTn id="42" dur="1" fill="hold">
                                          <p:stCondLst>
                                            <p:cond delay="0"/>
                                          </p:stCondLst>
                                        </p:cTn>
                                        <p:tgtEl>
                                          <p:spTgt spid="18488"/>
                                        </p:tgtEl>
                                        <p:attrNameLst>
                                          <p:attrName>style.visibility</p:attrName>
                                        </p:attrNameLst>
                                      </p:cBhvr>
                                      <p:to>
                                        <p:strVal val="visible"/>
                                      </p:to>
                                    </p:set>
                                    <p:anim calcmode="lin" valueType="num">
                                      <p:cBhvr>
                                        <p:cTn id="43" dur="500" fill="hold"/>
                                        <p:tgtEl>
                                          <p:spTgt spid="18488"/>
                                        </p:tgtEl>
                                        <p:attrNameLst>
                                          <p:attrName>ppt_w</p:attrName>
                                        </p:attrNameLst>
                                      </p:cBhvr>
                                      <p:tavLst>
                                        <p:tav tm="0">
                                          <p:val>
                                            <p:fltVal val="0.000000"/>
                                          </p:val>
                                        </p:tav>
                                        <p:tav tm="100000">
                                          <p:val>
                                            <p:strVal val="#ppt_w"/>
                                          </p:val>
                                        </p:tav>
                                      </p:tavLst>
                                    </p:anim>
                                    <p:anim calcmode="lin" valueType="num">
                                      <p:cBhvr>
                                        <p:cTn id="44" dur="500" fill="hold"/>
                                        <p:tgtEl>
                                          <p:spTgt spid="18488"/>
                                        </p:tgtEl>
                                        <p:attrNameLst>
                                          <p:attrName>ppt_h</p:attrName>
                                        </p:attrNameLst>
                                      </p:cBhvr>
                                      <p:tavLst>
                                        <p:tav tm="0">
                                          <p:val>
                                            <p:fltVal val="0.000000"/>
                                          </p:val>
                                        </p:tav>
                                        <p:tav tm="100000">
                                          <p:val>
                                            <p:strVal val="#ppt_h"/>
                                          </p:val>
                                        </p:tav>
                                      </p:tavLst>
                                    </p:anim>
                                    <p:anim calcmode="lin" valueType="num">
                                      <p:cBhvr>
                                        <p:cTn id="45" dur="500" fill="hold"/>
                                        <p:tgtEl>
                                          <p:spTgt spid="18488"/>
                                        </p:tgtEl>
                                        <p:attrNameLst>
                                          <p:attrName>style.rotation</p:attrName>
                                        </p:attrNameLst>
                                      </p:cBhvr>
                                      <p:tavLst>
                                        <p:tav tm="0">
                                          <p:val>
                                            <p:fltVal val="360.000000"/>
                                          </p:val>
                                        </p:tav>
                                        <p:tav tm="100000">
                                          <p:val>
                                            <p:fltVal val="0.000000"/>
                                          </p:val>
                                        </p:tav>
                                      </p:tavLst>
                                    </p:anim>
                                    <p:animEffect filter="fade">
                                      <p:cBhvr>
                                        <p:cTn id="46" dur="500"/>
                                        <p:tgtEl>
                                          <p:spTgt spid="18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76" grpId="0" bldLvl="0"/>
      <p:bldP spid="18476" grpId="1" bldLvl="0"/>
      <p:bldP spid="18488" grpId="0" bldLvl="0"/>
      <p:bldP spid="18488" grpId="1"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7"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4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8465"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8466" name="组合 18465"/>
          <p:cNvGrpSpPr/>
          <p:nvPr/>
        </p:nvGrpSpPr>
        <p:grpSpPr>
          <a:xfrm>
            <a:off x="1883410" y="512763"/>
            <a:ext cx="539750" cy="539750"/>
            <a:chOff x="0" y="0"/>
            <a:chExt cx="540000" cy="540000"/>
          </a:xfrm>
        </p:grpSpPr>
        <p:sp>
          <p:nvSpPr>
            <p:cNvPr id="1846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846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3</a:t>
              </a:r>
              <a:endParaRPr lang="en-US" dirty="0">
                <a:ea typeface="宋体" panose="02010600030101010101" pitchFamily="2" charset="-122"/>
              </a:endParaRPr>
            </a:p>
          </p:txBody>
        </p:sp>
      </p:grpSp>
      <p:sp>
        <p:nvSpPr>
          <p:cNvPr id="18469" name="TextBox 12"/>
          <p:cNvSpPr/>
          <p:nvPr/>
        </p:nvSpPr>
        <p:spPr>
          <a:xfrm>
            <a:off x="2712085" y="552450"/>
            <a:ext cx="457962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中职学生自我意识发展的规律</a:t>
            </a:r>
            <a:endParaRPr lang="zh-CN" altLang="en-US" dirty="0">
              <a:ea typeface="宋体" panose="02010600030101010101" pitchFamily="2" charset="-122"/>
            </a:endParaRPr>
          </a:p>
        </p:txBody>
      </p:sp>
      <p:sp>
        <p:nvSpPr>
          <p:cNvPr id="18470"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分化</a:t>
            </a:r>
            <a:endParaRPr lang="zh-CN" altLang="en-US" dirty="0">
              <a:ea typeface="宋体" panose="02010600030101010101" pitchFamily="2" charset="-122"/>
            </a:endParaRPr>
          </a:p>
        </p:txBody>
      </p:sp>
      <p:sp>
        <p:nvSpPr>
          <p:cNvPr id="18471"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8472" name="矩形 6"/>
          <p:cNvSpPr/>
          <p:nvPr/>
        </p:nvSpPr>
        <p:spPr>
          <a:xfrm>
            <a:off x="2172335" y="1700213"/>
            <a:ext cx="9828213"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73" name="矩形 9"/>
          <p:cNvSpPr/>
          <p:nvPr/>
        </p:nvSpPr>
        <p:spPr>
          <a:xfrm>
            <a:off x="1991360" y="2173288"/>
            <a:ext cx="492125" cy="1000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74" name="TextBox 10"/>
          <p:cNvSpPr/>
          <p:nvPr/>
        </p:nvSpPr>
        <p:spPr>
          <a:xfrm>
            <a:off x="1991360" y="2441575"/>
            <a:ext cx="492125" cy="28562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三、自我意识渐趋统一</a:t>
            </a:r>
            <a:endParaRPr lang="zh-CN" altLang="en-US" dirty="0">
              <a:ea typeface="宋体" panose="02010600030101010101" pitchFamily="2" charset="-122"/>
            </a:endParaRPr>
          </a:p>
        </p:txBody>
      </p:sp>
      <p:sp>
        <p:nvSpPr>
          <p:cNvPr id="18475" name="圆角矩形 21"/>
          <p:cNvSpPr/>
          <p:nvPr/>
        </p:nvSpPr>
        <p:spPr>
          <a:xfrm>
            <a:off x="2567940" y="1844675"/>
            <a:ext cx="6031230" cy="3961130"/>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8476" name="TextBox 8"/>
          <p:cNvSpPr/>
          <p:nvPr/>
        </p:nvSpPr>
        <p:spPr>
          <a:xfrm>
            <a:off x="2712720" y="2543175"/>
            <a:ext cx="5742305" cy="2702560"/>
          </a:xfrm>
          <a:prstGeom prst="rect">
            <a:avLst/>
          </a:prstGeom>
          <a:noFill/>
          <a:ln w="9525">
            <a:noFill/>
          </a:ln>
        </p:spPr>
        <p:txBody>
          <a:bodyPr wrap="square">
            <a:spAutoFit/>
          </a:bodyPr>
          <a:p>
            <a:pPr marL="0" lvl="0" indent="457200" algn="just">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在和同龄群体密切的交往和“碰撞”过程中，中职学生将逐渐学会较为全面、客观、辩证地评价自己，而且日趋深刻，表现为他们不仅能分析自己一时的思想矛盾和心理状态，而且能认识到自己较稳定的个性心理品质。他们能看到自己与别人的一致性和不一致性，能以整合的观点思考“我是一个什么样的人”。中职学生能将理想的自我和现实的自我相比较，经常进行自我观察和自我比较，并能思考自己哪些表现代表“真实的自我”。</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2"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pic>
        <p:nvPicPr>
          <p:cNvPr id="3" name="图片 2" descr="5677e670225ff_1024"/>
          <p:cNvPicPr>
            <a:picLocks noChangeAspect="1"/>
          </p:cNvPicPr>
          <p:nvPr/>
        </p:nvPicPr>
        <p:blipFill>
          <a:blip r:embed="rId3"/>
          <a:stretch>
            <a:fillRect/>
          </a:stretch>
        </p:blipFill>
        <p:spPr>
          <a:xfrm>
            <a:off x="8777605" y="1820545"/>
            <a:ext cx="3007360" cy="4010025"/>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476"/>
                                        </p:tgtEl>
                                        <p:attrNameLst>
                                          <p:attrName>style.visibility</p:attrName>
                                        </p:attrNameLst>
                                      </p:cBhvr>
                                      <p:to>
                                        <p:strVal val="visible"/>
                                      </p:to>
                                    </p:set>
                                    <p:anim calcmode="lin" valueType="num">
                                      <p:cBhvr>
                                        <p:cTn id="7" dur="500" fill="hold"/>
                                        <p:tgtEl>
                                          <p:spTgt spid="18476"/>
                                        </p:tgtEl>
                                        <p:attrNameLst>
                                          <p:attrName>ppt_w</p:attrName>
                                        </p:attrNameLst>
                                      </p:cBhvr>
                                      <p:tavLst>
                                        <p:tav tm="0">
                                          <p:val>
                                            <p:fltVal val="0.000000"/>
                                          </p:val>
                                        </p:tav>
                                        <p:tav tm="100000">
                                          <p:val>
                                            <p:strVal val="#ppt_w"/>
                                          </p:val>
                                        </p:tav>
                                      </p:tavLst>
                                    </p:anim>
                                    <p:anim calcmode="lin" valueType="num">
                                      <p:cBhvr>
                                        <p:cTn id="8" dur="500" fill="hold"/>
                                        <p:tgtEl>
                                          <p:spTgt spid="18476"/>
                                        </p:tgtEl>
                                        <p:attrNameLst>
                                          <p:attrName>ppt_h</p:attrName>
                                        </p:attrNameLst>
                                      </p:cBhvr>
                                      <p:tavLst>
                                        <p:tav tm="0">
                                          <p:val>
                                            <p:fltVal val="0.000000"/>
                                          </p:val>
                                        </p:tav>
                                        <p:tav tm="100000">
                                          <p:val>
                                            <p:strVal val="#ppt_h"/>
                                          </p:val>
                                        </p:tav>
                                      </p:tavLst>
                                    </p:anim>
                                    <p:animEffect filter="fade">
                                      <p:cBhvr>
                                        <p:cTn id="9" dur="500"/>
                                        <p:tgtEl>
                                          <p:spTgt spid="18476"/>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8476"/>
                                        </p:tgtEl>
                                        <p:attrNameLst>
                                          <p:attrName>style.visibility</p:attrName>
                                        </p:attrNameLst>
                                      </p:cBhvr>
                                      <p:to>
                                        <p:strVal val="visible"/>
                                      </p:to>
                                    </p:set>
                                    <p:anim calcmode="lin" valueType="num">
                                      <p:cBhvr>
                                        <p:cTn id="12" dur="500" fill="hold"/>
                                        <p:tgtEl>
                                          <p:spTgt spid="18476"/>
                                        </p:tgtEl>
                                        <p:attrNameLst>
                                          <p:attrName>ppt_w</p:attrName>
                                        </p:attrNameLst>
                                      </p:cBhvr>
                                      <p:tavLst>
                                        <p:tav tm="0">
                                          <p:val>
                                            <p:fltVal val="0.000000"/>
                                          </p:val>
                                        </p:tav>
                                        <p:tav tm="100000">
                                          <p:val>
                                            <p:strVal val="#ppt_w"/>
                                          </p:val>
                                        </p:tav>
                                      </p:tavLst>
                                    </p:anim>
                                    <p:anim calcmode="lin" valueType="num">
                                      <p:cBhvr>
                                        <p:cTn id="13" dur="500" fill="hold"/>
                                        <p:tgtEl>
                                          <p:spTgt spid="18476"/>
                                        </p:tgtEl>
                                        <p:attrNameLst>
                                          <p:attrName>ppt_h</p:attrName>
                                        </p:attrNameLst>
                                      </p:cBhvr>
                                      <p:tavLst>
                                        <p:tav tm="0">
                                          <p:val>
                                            <p:fltVal val="0.000000"/>
                                          </p:val>
                                        </p:tav>
                                        <p:tav tm="100000">
                                          <p:val>
                                            <p:strVal val="#ppt_h"/>
                                          </p:val>
                                        </p:tav>
                                      </p:tavLst>
                                    </p:anim>
                                    <p:anim calcmode="lin" valueType="num">
                                      <p:cBhvr>
                                        <p:cTn id="14" dur="500" fill="hold"/>
                                        <p:tgtEl>
                                          <p:spTgt spid="18476"/>
                                        </p:tgtEl>
                                        <p:attrNameLst>
                                          <p:attrName>style.rotation</p:attrName>
                                        </p:attrNameLst>
                                      </p:cBhvr>
                                      <p:tavLst>
                                        <p:tav tm="0">
                                          <p:val>
                                            <p:fltVal val="360.000000"/>
                                          </p:val>
                                        </p:tav>
                                        <p:tav tm="100000">
                                          <p:val>
                                            <p:fltVal val="0.000000"/>
                                          </p:val>
                                        </p:tav>
                                      </p:tavLst>
                                    </p:anim>
                                    <p:animEffect filter="fade">
                                      <p:cBhvr>
                                        <p:cTn id="15" dur="500"/>
                                        <p:tgtEl>
                                          <p:spTgt spid="18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76" grpId="0" bldLvl="0"/>
      <p:bldP spid="18476" grpId="1"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5"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8918"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38946"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38947" name="组合 38946"/>
          <p:cNvGrpSpPr/>
          <p:nvPr/>
        </p:nvGrpSpPr>
        <p:grpSpPr>
          <a:xfrm>
            <a:off x="1883410" y="512763"/>
            <a:ext cx="539750" cy="539750"/>
            <a:chOff x="0" y="0"/>
            <a:chExt cx="540000" cy="540000"/>
          </a:xfrm>
        </p:grpSpPr>
        <p:sp>
          <p:nvSpPr>
            <p:cNvPr id="3894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894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04</a:t>
              </a:r>
              <a:endParaRPr lang="zh-CN" altLang="en-US" dirty="0">
                <a:ea typeface="宋体" panose="02010600030101010101" pitchFamily="2" charset="-122"/>
              </a:endParaRPr>
            </a:p>
          </p:txBody>
        </p:sp>
      </p:grpSp>
      <p:sp>
        <p:nvSpPr>
          <p:cNvPr id="38951"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特点</a:t>
            </a:r>
            <a:endParaRPr lang="zh-CN" altLang="en-US" dirty="0">
              <a:ea typeface="宋体" panose="02010600030101010101" pitchFamily="2" charset="-122"/>
            </a:endParaRPr>
          </a:p>
        </p:txBody>
      </p:sp>
      <p:sp>
        <p:nvSpPr>
          <p:cNvPr id="3895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8953"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8954" name="TextBox 10"/>
          <p:cNvSpPr/>
          <p:nvPr/>
        </p:nvSpPr>
        <p:spPr>
          <a:xfrm>
            <a:off x="10087293" y="1675130"/>
            <a:ext cx="615950" cy="4506595"/>
          </a:xfrm>
          <a:prstGeom prst="rect">
            <a:avLst/>
          </a:prstGeom>
          <a:noFill/>
          <a:ln w="9525">
            <a:noFill/>
          </a:ln>
        </p:spPr>
        <p:txBody>
          <a:bodyPr wrap="square">
            <a:spAutoFit/>
          </a:bodyPr>
          <a:p>
            <a:pPr lvl="0">
              <a:lnSpc>
                <a:spcPct val="100000"/>
              </a:lnSpc>
            </a:pPr>
            <a:r>
              <a:rPr lang="zh-CN" altLang="en-US" sz="2400" b="1" dirty="0">
                <a:solidFill>
                  <a:srgbClr val="F79646"/>
                </a:solidFill>
                <a:latin typeface="微软雅黑" panose="020B0503020204020204" charset="-122"/>
                <a:ea typeface="微软雅黑" panose="020B0503020204020204" charset="-122"/>
                <a:sym typeface="微软雅黑" panose="020B0503020204020204" charset="-122"/>
              </a:rPr>
              <a:t>一、时间上的</a:t>
            </a:r>
            <a:r>
              <a:rPr lang="en-US" altLang="zh-CN" sz="2400" b="1" dirty="0">
                <a:solidFill>
                  <a:srgbClr val="F79646"/>
                </a:solidFill>
                <a:latin typeface="微软雅黑" panose="020B0503020204020204" charset="-122"/>
                <a:ea typeface="微软雅黑" panose="020B0503020204020204" charset="-122"/>
                <a:sym typeface="微软雅黑" panose="020B0503020204020204" charset="-122"/>
              </a:rPr>
              <a:t>“</a:t>
            </a:r>
            <a:r>
              <a:rPr lang="zh-CN" altLang="en-US" sz="2400" b="1" dirty="0">
                <a:solidFill>
                  <a:srgbClr val="F79646"/>
                </a:solidFill>
                <a:latin typeface="微软雅黑" panose="020B0503020204020204" charset="-122"/>
                <a:ea typeface="微软雅黑" panose="020B0503020204020204" charset="-122"/>
                <a:sym typeface="微软雅黑" panose="020B0503020204020204" charset="-122"/>
              </a:rPr>
              <a:t>延缓偿付期</a:t>
            </a:r>
            <a:r>
              <a:rPr lang="en-US" altLang="zh-CN" sz="2400" b="1" dirty="0">
                <a:solidFill>
                  <a:srgbClr val="F79646"/>
                </a:solidFill>
                <a:latin typeface="微软雅黑" panose="020B0503020204020204" charset="-122"/>
                <a:ea typeface="微软雅黑" panose="020B0503020204020204" charset="-122"/>
                <a:sym typeface="微软雅黑" panose="020B0503020204020204" charset="-122"/>
              </a:rPr>
              <a:t>“</a:t>
            </a:r>
            <a:endParaRPr lang="en-US" altLang="zh-CN" sz="2400" b="1" dirty="0">
              <a:solidFill>
                <a:srgbClr val="F79646"/>
              </a:solidFill>
              <a:latin typeface="微软雅黑" panose="020B0503020204020204" charset="-122"/>
              <a:ea typeface="微软雅黑" panose="020B0503020204020204" charset="-122"/>
              <a:sym typeface="微软雅黑" panose="020B0503020204020204" charset="-122"/>
            </a:endParaRPr>
          </a:p>
        </p:txBody>
      </p:sp>
      <p:sp>
        <p:nvSpPr>
          <p:cNvPr id="38955" name="TextBox 8"/>
          <p:cNvSpPr/>
          <p:nvPr/>
        </p:nvSpPr>
        <p:spPr>
          <a:xfrm>
            <a:off x="2712085" y="2349500"/>
            <a:ext cx="5027930" cy="270256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逐渐走向成年的中职学生，虽然应该而且已经有能力承担诸多社会责任和义务，但由于其主要精力仍在完成学业，</a:t>
            </a:r>
            <a:r>
              <a:rPr lang="zh-CN" altLang="en-US" sz="1600" b="1" dirty="0">
                <a:solidFill>
                  <a:schemeClr val="accent6"/>
                </a:solidFill>
                <a:latin typeface="微软雅黑" panose="020B0503020204020204" charset="-122"/>
                <a:ea typeface="微软雅黑" panose="020B0503020204020204" charset="-122"/>
                <a:sym typeface="微软雅黑" panose="020B0503020204020204" charset="-122"/>
              </a:rPr>
              <a:t>所以他们在做出某种决断的时候往往进入一种“暂停”局面，或继续挣扎于自我同一性的构建。</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心理学上把这个时期称为“心理的延缓偿付期”，类似于网络流行用语中的“啃老时期”。由于是一种普遍的社会心理发展现象，因此努力完成自我同一性的构建依旧是中职学生心理发展的重要任务。</a:t>
            </a:r>
            <a:endPar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38956" name="矩形 17"/>
          <p:cNvSpPr>
            <a:spLocks noChangeAspect="1"/>
          </p:cNvSpPr>
          <p:nvPr/>
        </p:nvSpPr>
        <p:spPr>
          <a:xfrm>
            <a:off x="2567623" y="2060575"/>
            <a:ext cx="8459787" cy="3311525"/>
          </a:xfrm>
          <a:prstGeom prst="rect">
            <a:avLst/>
          </a:prstGeom>
          <a:noFill/>
          <a:ln w="9525" cap="flat" cmpd="sng">
            <a:solidFill>
              <a:srgbClr val="92D050"/>
            </a:solidFill>
            <a:prstDash val="dash"/>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8950" name="TextBox 12"/>
          <p:cNvSpPr/>
          <p:nvPr/>
        </p:nvSpPr>
        <p:spPr>
          <a:xfrm>
            <a:off x="2712085" y="552450"/>
            <a:ext cx="424116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中职学生自我意识发展的特点</a:t>
            </a:r>
            <a:endParaRPr lang="zh-CN" altLang="en-US" dirty="0">
              <a:ea typeface="宋体" panose="02010600030101010101" pitchFamily="2" charset="-122"/>
            </a:endParaRPr>
          </a:p>
        </p:txBody>
      </p:sp>
      <p:pic>
        <p:nvPicPr>
          <p:cNvPr id="2" name="图片 1" descr="15B58PIC2zc_1024"/>
          <p:cNvPicPr>
            <a:picLocks noChangeAspect="1"/>
          </p:cNvPicPr>
          <p:nvPr/>
        </p:nvPicPr>
        <p:blipFill>
          <a:blip r:embed="rId2"/>
          <a:srcRect l="11193" r="66679"/>
          <a:stretch>
            <a:fillRect/>
          </a:stretch>
        </p:blipFill>
        <p:spPr>
          <a:xfrm>
            <a:off x="7800340" y="1905"/>
            <a:ext cx="2225675" cy="5370195"/>
          </a:xfrm>
          <a:prstGeom prst="rect">
            <a:avLst/>
          </a:prstGeom>
        </p:spPr>
      </p:pic>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3"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8947"/>
                                        </p:tgtEl>
                                        <p:attrNameLst>
                                          <p:attrName>style.visibility</p:attrName>
                                        </p:attrNameLst>
                                      </p:cBhvr>
                                      <p:to>
                                        <p:strVal val="visible"/>
                                      </p:to>
                                    </p:set>
                                    <p:anim calcmode="lin" valueType="num">
                                      <p:cBhvr>
                                        <p:cTn id="7" dur="500" fill="hold"/>
                                        <p:tgtEl>
                                          <p:spTgt spid="38947"/>
                                        </p:tgtEl>
                                        <p:attrNameLst>
                                          <p:attrName>ppt_x</p:attrName>
                                        </p:attrNameLst>
                                      </p:cBhvr>
                                      <p:tavLst>
                                        <p:tav tm="0">
                                          <p:val>
                                            <p:strVal val="#ppt_x"/>
                                          </p:val>
                                        </p:tav>
                                        <p:tav tm="100000">
                                          <p:val>
                                            <p:strVal val="#ppt_x"/>
                                          </p:val>
                                        </p:tav>
                                      </p:tavLst>
                                    </p:anim>
                                    <p:anim calcmode="lin" valueType="num">
                                      <p:cBhvr>
                                        <p:cTn id="8" dur="500" fill="hold"/>
                                        <p:tgtEl>
                                          <p:spTgt spid="3894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8950"/>
                                        </p:tgtEl>
                                        <p:attrNameLst>
                                          <p:attrName>style.visibility</p:attrName>
                                        </p:attrNameLst>
                                      </p:cBhvr>
                                      <p:to>
                                        <p:strVal val="visible"/>
                                      </p:to>
                                    </p:set>
                                    <p:anim calcmode="lin" valueType="num">
                                      <p:cBhvr>
                                        <p:cTn id="11" dur="500" fill="hold"/>
                                        <p:tgtEl>
                                          <p:spTgt spid="38950"/>
                                        </p:tgtEl>
                                        <p:attrNameLst>
                                          <p:attrName>ppt_x</p:attrName>
                                        </p:attrNameLst>
                                      </p:cBhvr>
                                      <p:tavLst>
                                        <p:tav tm="0">
                                          <p:val>
                                            <p:strVal val="#ppt_x"/>
                                          </p:val>
                                        </p:tav>
                                        <p:tav tm="100000">
                                          <p:val>
                                            <p:strVal val="#ppt_x"/>
                                          </p:val>
                                        </p:tav>
                                      </p:tavLst>
                                    </p:anim>
                                    <p:anim calcmode="lin" valueType="num">
                                      <p:cBhvr>
                                        <p:cTn id="12" dur="500" fill="hold"/>
                                        <p:tgtEl>
                                          <p:spTgt spid="3895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38955"/>
                                        </p:tgtEl>
                                        <p:attrNameLst>
                                          <p:attrName>style.visibility</p:attrName>
                                        </p:attrNameLst>
                                      </p:cBhvr>
                                      <p:to>
                                        <p:strVal val="visible"/>
                                      </p:to>
                                    </p:set>
                                    <p:animScale>
                                      <p:cBhvr>
                                        <p:cTn id="16" dur="1000" decel="50000" fill="hold">
                                          <p:stCondLst>
                                            <p:cond delay="0"/>
                                          </p:stCondLst>
                                        </p:cTn>
                                        <p:tgtEl>
                                          <p:spTgt spid="389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38955"/>
                                        </p:tgtEl>
                                        <p:attrNameLst>
                                          <p:attrName>ppt_x</p:attrName>
                                          <p:attrName>ppt_y</p:attrName>
                                        </p:attrNameLst>
                                      </p:cBhvr>
                                    </p:animMotion>
                                    <p:animEffect filter="fade">
                                      <p:cBhvr>
                                        <p:cTn id="18" dur="1000"/>
                                        <p:tgtEl>
                                          <p:spTgt spid="389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50" grpId="0" bldLvl="0"/>
      <p:bldP spid="38955"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5"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8918"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38946"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38947" name="组合 38946"/>
          <p:cNvGrpSpPr/>
          <p:nvPr/>
        </p:nvGrpSpPr>
        <p:grpSpPr>
          <a:xfrm>
            <a:off x="1883410" y="512763"/>
            <a:ext cx="539750" cy="539750"/>
            <a:chOff x="0" y="0"/>
            <a:chExt cx="540000" cy="540000"/>
          </a:xfrm>
        </p:grpSpPr>
        <p:sp>
          <p:nvSpPr>
            <p:cNvPr id="3894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894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04</a:t>
              </a:r>
              <a:endParaRPr lang="zh-CN" altLang="en-US" dirty="0">
                <a:ea typeface="宋体" panose="02010600030101010101" pitchFamily="2" charset="-122"/>
              </a:endParaRPr>
            </a:p>
          </p:txBody>
        </p:sp>
      </p:grpSp>
      <p:sp>
        <p:nvSpPr>
          <p:cNvPr id="38951"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特点</a:t>
            </a:r>
            <a:endParaRPr lang="zh-CN" altLang="en-US" dirty="0">
              <a:ea typeface="宋体" panose="02010600030101010101" pitchFamily="2" charset="-122"/>
            </a:endParaRPr>
          </a:p>
        </p:txBody>
      </p:sp>
      <p:sp>
        <p:nvSpPr>
          <p:cNvPr id="3895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8953"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8954" name="TextBox 10"/>
          <p:cNvSpPr/>
          <p:nvPr/>
        </p:nvSpPr>
        <p:spPr>
          <a:xfrm>
            <a:off x="10087610" y="1675130"/>
            <a:ext cx="518160" cy="3775075"/>
          </a:xfrm>
          <a:prstGeom prst="rect">
            <a:avLst/>
          </a:prstGeom>
          <a:noFill/>
          <a:ln w="9525">
            <a:noFill/>
          </a:ln>
        </p:spPr>
        <p:txBody>
          <a:bodyPr wrap="square">
            <a:spAutoFit/>
          </a:bodyPr>
          <a:p>
            <a:pPr lvl="0">
              <a:lnSpc>
                <a:spcPct val="100000"/>
              </a:lnSpc>
            </a:pPr>
            <a:r>
              <a:rPr lang="zh-CN" altLang="en-US" sz="2400" b="1" dirty="0">
                <a:solidFill>
                  <a:srgbClr val="F79646"/>
                </a:solidFill>
                <a:latin typeface="微软雅黑" panose="020B0503020204020204" charset="-122"/>
                <a:ea typeface="微软雅黑" panose="020B0503020204020204" charset="-122"/>
                <a:sym typeface="微软雅黑" panose="020B0503020204020204" charset="-122"/>
              </a:rPr>
              <a:t>二、空间上的</a:t>
            </a:r>
            <a:r>
              <a:rPr lang="en-US" altLang="zh-CN" sz="2400" b="1" dirty="0">
                <a:solidFill>
                  <a:srgbClr val="F79646"/>
                </a:solidFill>
                <a:latin typeface="微软雅黑" panose="020B0503020204020204" charset="-122"/>
                <a:ea typeface="微软雅黑" panose="020B0503020204020204" charset="-122"/>
                <a:sym typeface="微软雅黑" panose="020B0503020204020204" charset="-122"/>
              </a:rPr>
              <a:t>“</a:t>
            </a:r>
            <a:r>
              <a:rPr lang="zh-CN" altLang="en-US" sz="2400" b="1" dirty="0">
                <a:solidFill>
                  <a:srgbClr val="F79646"/>
                </a:solidFill>
                <a:latin typeface="微软雅黑" panose="020B0503020204020204" charset="-122"/>
                <a:ea typeface="微软雅黑" panose="020B0503020204020204" charset="-122"/>
                <a:sym typeface="微软雅黑" panose="020B0503020204020204" charset="-122"/>
              </a:rPr>
              <a:t>自主性</a:t>
            </a:r>
            <a:r>
              <a:rPr lang="en-US" altLang="zh-CN" sz="2400" b="1" dirty="0">
                <a:solidFill>
                  <a:srgbClr val="F79646"/>
                </a:solidFill>
                <a:latin typeface="微软雅黑" panose="020B0503020204020204" charset="-122"/>
                <a:ea typeface="微软雅黑" panose="020B0503020204020204" charset="-122"/>
                <a:sym typeface="微软雅黑" panose="020B0503020204020204" charset="-122"/>
              </a:rPr>
              <a:t>“</a:t>
            </a:r>
            <a:endParaRPr lang="en-US" altLang="zh-CN" sz="2400" b="1" dirty="0">
              <a:solidFill>
                <a:srgbClr val="F79646"/>
              </a:solidFill>
              <a:latin typeface="微软雅黑" panose="020B0503020204020204" charset="-122"/>
              <a:ea typeface="微软雅黑" panose="020B0503020204020204" charset="-122"/>
              <a:sym typeface="微软雅黑" panose="020B0503020204020204" charset="-122"/>
            </a:endParaRPr>
          </a:p>
        </p:txBody>
      </p:sp>
      <p:sp>
        <p:nvSpPr>
          <p:cNvPr id="38955" name="TextBox 8"/>
          <p:cNvSpPr/>
          <p:nvPr/>
        </p:nvSpPr>
        <p:spPr>
          <a:xfrm>
            <a:off x="2712085" y="2227580"/>
            <a:ext cx="3837940" cy="3028950"/>
          </a:xfrm>
          <a:prstGeom prst="rect">
            <a:avLst/>
          </a:prstGeom>
          <a:noFill/>
          <a:ln w="9525">
            <a:noFill/>
          </a:ln>
        </p:spPr>
        <p:txBody>
          <a:bodyPr wrap="square">
            <a:spAutoFit/>
          </a:bodyPr>
          <a:p>
            <a:pPr marL="0" lvl="0" indent="457200">
              <a:lnSpc>
                <a:spcPct val="134000"/>
              </a:lnSpc>
              <a:spcAft>
                <a:spcPts val="1200"/>
              </a:spcAft>
            </a:pPr>
            <a:r>
              <a:rPr lang="zh-CN" altLang="en-US" sz="1600" dirty="0">
                <a:latin typeface="微软雅黑" panose="020B0503020204020204" charset="-122"/>
                <a:ea typeface="微软雅黑" panose="020B0503020204020204" charset="-122"/>
                <a:sym typeface="微软雅黑" panose="020B0503020204020204" charset="-122"/>
              </a:rPr>
              <a:t>相对于初中以前的生活，中职学生的生活空间更加宽广自由，受父母、老师及学校规则的约束减少，更多地接受来自四面八方的同伴和网络信息的影响，并且面对丰富的信息刺激有更多的自由选择的机会，比如，中职学生可以根据自己的喜好选择加入某个学生组织，可以选修自己喜欢的课程，等等。</a:t>
            </a:r>
            <a:r>
              <a:rPr lang="zh-CN" altLang="en-US" sz="1600" b="1" dirty="0">
                <a:solidFill>
                  <a:schemeClr val="accent6"/>
                </a:solidFill>
                <a:latin typeface="微软雅黑" panose="020B0503020204020204" charset="-122"/>
                <a:ea typeface="微软雅黑" panose="020B0503020204020204" charset="-122"/>
                <a:sym typeface="微软雅黑" panose="020B0503020204020204" charset="-122"/>
              </a:rPr>
              <a:t>因而其自我意识的发展在空间上更具自主性。</a:t>
            </a:r>
            <a:endParaRPr lang="zh-CN" altLang="en-US" sz="1600" b="1" dirty="0">
              <a:solidFill>
                <a:schemeClr val="accent6"/>
              </a:solidFill>
              <a:latin typeface="微软雅黑" panose="020B0503020204020204" charset="-122"/>
              <a:ea typeface="微软雅黑" panose="020B0503020204020204" charset="-122"/>
              <a:sym typeface="微软雅黑" panose="020B0503020204020204" charset="-122"/>
            </a:endParaRPr>
          </a:p>
        </p:txBody>
      </p:sp>
      <p:sp>
        <p:nvSpPr>
          <p:cNvPr id="38956" name="矩形 17"/>
          <p:cNvSpPr>
            <a:spLocks noChangeAspect="1"/>
          </p:cNvSpPr>
          <p:nvPr/>
        </p:nvSpPr>
        <p:spPr>
          <a:xfrm>
            <a:off x="2567623" y="2060575"/>
            <a:ext cx="8459787" cy="3311525"/>
          </a:xfrm>
          <a:prstGeom prst="rect">
            <a:avLst/>
          </a:prstGeom>
          <a:noFill/>
          <a:ln w="9525" cap="flat" cmpd="sng">
            <a:solidFill>
              <a:srgbClr val="92D050"/>
            </a:solidFill>
            <a:prstDash val="dash"/>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 name="组合 3"/>
          <p:cNvGrpSpPr/>
          <p:nvPr/>
        </p:nvGrpSpPr>
        <p:grpSpPr>
          <a:xfrm>
            <a:off x="-42545" y="1123950"/>
            <a:ext cx="1748155" cy="5216525"/>
            <a:chOff x="-68" y="1770"/>
            <a:chExt cx="2753" cy="8215"/>
          </a:xfrm>
        </p:grpSpPr>
        <p:sp>
          <p:nvSpPr>
            <p:cNvPr id="3"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pic>
        <p:nvPicPr>
          <p:cNvPr id="5" name="图片 4" descr="09R58PICjwW_1024"/>
          <p:cNvPicPr>
            <a:picLocks noChangeAspect="1"/>
          </p:cNvPicPr>
          <p:nvPr/>
        </p:nvPicPr>
        <p:blipFill>
          <a:blip r:embed="rId3"/>
          <a:srcRect l="54394" r="3775"/>
          <a:stretch>
            <a:fillRect/>
          </a:stretch>
        </p:blipFill>
        <p:spPr>
          <a:xfrm>
            <a:off x="6550025" y="4445"/>
            <a:ext cx="3317875" cy="5367655"/>
          </a:xfrm>
          <a:prstGeom prst="rect">
            <a:avLst/>
          </a:prstGeom>
        </p:spPr>
      </p:pic>
      <p:sp>
        <p:nvSpPr>
          <p:cNvPr id="38950" name="TextBox 12"/>
          <p:cNvSpPr/>
          <p:nvPr/>
        </p:nvSpPr>
        <p:spPr>
          <a:xfrm>
            <a:off x="2712085" y="552450"/>
            <a:ext cx="424116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中职学生自我意识发展的特点</a:t>
            </a:r>
            <a:endParaRPr lang="zh-CN" altLang="en-US" dirty="0">
              <a:ea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8947"/>
                                        </p:tgtEl>
                                        <p:attrNameLst>
                                          <p:attrName>style.visibility</p:attrName>
                                        </p:attrNameLst>
                                      </p:cBhvr>
                                      <p:to>
                                        <p:strVal val="visible"/>
                                      </p:to>
                                    </p:set>
                                    <p:anim calcmode="lin" valueType="num">
                                      <p:cBhvr>
                                        <p:cTn id="7" dur="500" fill="hold"/>
                                        <p:tgtEl>
                                          <p:spTgt spid="38947"/>
                                        </p:tgtEl>
                                        <p:attrNameLst>
                                          <p:attrName>ppt_x</p:attrName>
                                        </p:attrNameLst>
                                      </p:cBhvr>
                                      <p:tavLst>
                                        <p:tav tm="0">
                                          <p:val>
                                            <p:strVal val="#ppt_x"/>
                                          </p:val>
                                        </p:tav>
                                        <p:tav tm="100000">
                                          <p:val>
                                            <p:strVal val="#ppt_x"/>
                                          </p:val>
                                        </p:tav>
                                      </p:tavLst>
                                    </p:anim>
                                    <p:anim calcmode="lin" valueType="num">
                                      <p:cBhvr>
                                        <p:cTn id="8" dur="500" fill="hold"/>
                                        <p:tgtEl>
                                          <p:spTgt spid="3894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8950"/>
                                        </p:tgtEl>
                                        <p:attrNameLst>
                                          <p:attrName>style.visibility</p:attrName>
                                        </p:attrNameLst>
                                      </p:cBhvr>
                                      <p:to>
                                        <p:strVal val="visible"/>
                                      </p:to>
                                    </p:set>
                                    <p:anim calcmode="lin" valueType="num">
                                      <p:cBhvr>
                                        <p:cTn id="11" dur="500" fill="hold"/>
                                        <p:tgtEl>
                                          <p:spTgt spid="38950"/>
                                        </p:tgtEl>
                                        <p:attrNameLst>
                                          <p:attrName>ppt_x</p:attrName>
                                        </p:attrNameLst>
                                      </p:cBhvr>
                                      <p:tavLst>
                                        <p:tav tm="0">
                                          <p:val>
                                            <p:strVal val="#ppt_x"/>
                                          </p:val>
                                        </p:tav>
                                        <p:tav tm="100000">
                                          <p:val>
                                            <p:strVal val="#ppt_x"/>
                                          </p:val>
                                        </p:tav>
                                      </p:tavLst>
                                    </p:anim>
                                    <p:anim calcmode="lin" valueType="num">
                                      <p:cBhvr>
                                        <p:cTn id="12" dur="500" fill="hold"/>
                                        <p:tgtEl>
                                          <p:spTgt spid="3895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38955"/>
                                        </p:tgtEl>
                                        <p:attrNameLst>
                                          <p:attrName>style.visibility</p:attrName>
                                        </p:attrNameLst>
                                      </p:cBhvr>
                                      <p:to>
                                        <p:strVal val="visible"/>
                                      </p:to>
                                    </p:set>
                                    <p:animScale>
                                      <p:cBhvr>
                                        <p:cTn id="16" dur="1000" decel="50000" fill="hold">
                                          <p:stCondLst>
                                            <p:cond delay="0"/>
                                          </p:stCondLst>
                                        </p:cTn>
                                        <p:tgtEl>
                                          <p:spTgt spid="389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38955"/>
                                        </p:tgtEl>
                                        <p:attrNameLst>
                                          <p:attrName>ppt_x</p:attrName>
                                          <p:attrName>ppt_y</p:attrName>
                                        </p:attrNameLst>
                                      </p:cBhvr>
                                    </p:animMotion>
                                    <p:animEffect filter="fade">
                                      <p:cBhvr>
                                        <p:cTn id="18" dur="1000"/>
                                        <p:tgtEl>
                                          <p:spTgt spid="389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50" grpId="0" bldLvl="0"/>
      <p:bldP spid="38955"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5"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8918"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38946"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38947" name="组合 38946"/>
          <p:cNvGrpSpPr/>
          <p:nvPr/>
        </p:nvGrpSpPr>
        <p:grpSpPr>
          <a:xfrm>
            <a:off x="1883410" y="512763"/>
            <a:ext cx="539750" cy="539750"/>
            <a:chOff x="0" y="0"/>
            <a:chExt cx="540000" cy="540000"/>
          </a:xfrm>
        </p:grpSpPr>
        <p:sp>
          <p:nvSpPr>
            <p:cNvPr id="3894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894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4</a:t>
              </a:r>
              <a:endParaRPr lang="en-US" dirty="0">
                <a:ea typeface="宋体" panose="02010600030101010101" pitchFamily="2" charset="-122"/>
              </a:endParaRPr>
            </a:p>
          </p:txBody>
        </p:sp>
      </p:grpSp>
      <p:sp>
        <p:nvSpPr>
          <p:cNvPr id="38951"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特点</a:t>
            </a:r>
            <a:endParaRPr lang="zh-CN" altLang="en-US" dirty="0">
              <a:ea typeface="宋体" panose="02010600030101010101" pitchFamily="2" charset="-122"/>
            </a:endParaRPr>
          </a:p>
        </p:txBody>
      </p:sp>
      <p:sp>
        <p:nvSpPr>
          <p:cNvPr id="3895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8953"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8954" name="TextBox 10"/>
          <p:cNvSpPr/>
          <p:nvPr/>
        </p:nvSpPr>
        <p:spPr>
          <a:xfrm>
            <a:off x="10112375" y="1446530"/>
            <a:ext cx="518160" cy="5238115"/>
          </a:xfrm>
          <a:prstGeom prst="rect">
            <a:avLst/>
          </a:prstGeom>
          <a:noFill/>
          <a:ln w="9525">
            <a:noFill/>
          </a:ln>
        </p:spPr>
        <p:txBody>
          <a:bodyPr wrap="square">
            <a:spAutoFit/>
          </a:bodyPr>
          <a:p>
            <a:pPr lvl="0">
              <a:lnSpc>
                <a:spcPct val="100000"/>
              </a:lnSpc>
            </a:pPr>
            <a:r>
              <a:rPr lang="zh-CN" altLang="en-US" sz="2400" b="1" dirty="0">
                <a:solidFill>
                  <a:srgbClr val="F79646"/>
                </a:solidFill>
                <a:latin typeface="微软雅黑" panose="020B0503020204020204" charset="-122"/>
                <a:ea typeface="微软雅黑" panose="020B0503020204020204" charset="-122"/>
                <a:sym typeface="微软雅黑" panose="020B0503020204020204" charset="-122"/>
              </a:rPr>
              <a:t>三、自我意识发展的 </a:t>
            </a:r>
            <a:r>
              <a:rPr lang="en-US" altLang="zh-CN" sz="2400" b="1" dirty="0">
                <a:solidFill>
                  <a:srgbClr val="F79646"/>
                </a:solidFill>
                <a:latin typeface="微软雅黑" panose="020B0503020204020204" charset="-122"/>
                <a:ea typeface="微软雅黑" panose="020B0503020204020204" charset="-122"/>
                <a:sym typeface="微软雅黑" panose="020B0503020204020204" charset="-122"/>
              </a:rPr>
              <a:t>“</a:t>
            </a:r>
            <a:r>
              <a:rPr lang="zh-CN" altLang="en-US" sz="2400" b="1" dirty="0">
                <a:solidFill>
                  <a:srgbClr val="F79646"/>
                </a:solidFill>
                <a:latin typeface="微软雅黑" panose="020B0503020204020204" charset="-122"/>
                <a:ea typeface="微软雅黑" panose="020B0503020204020204" charset="-122"/>
                <a:sym typeface="微软雅黑" panose="020B0503020204020204" charset="-122"/>
              </a:rPr>
              <a:t>不平衡性 </a:t>
            </a:r>
            <a:r>
              <a:rPr lang="en-US" altLang="zh-CN" sz="2400" b="1" dirty="0">
                <a:solidFill>
                  <a:srgbClr val="F79646"/>
                </a:solidFill>
                <a:latin typeface="微软雅黑" panose="020B0503020204020204" charset="-122"/>
                <a:ea typeface="微软雅黑" panose="020B0503020204020204" charset="-122"/>
                <a:sym typeface="微软雅黑" panose="020B0503020204020204" charset="-122"/>
              </a:rPr>
              <a:t>“</a:t>
            </a:r>
            <a:endParaRPr lang="en-US" altLang="zh-CN" sz="2400" b="1" dirty="0">
              <a:solidFill>
                <a:srgbClr val="F79646"/>
              </a:solidFill>
              <a:latin typeface="微软雅黑" panose="020B0503020204020204" charset="-122"/>
              <a:ea typeface="微软雅黑" panose="020B0503020204020204" charset="-122"/>
              <a:sym typeface="微软雅黑" panose="020B0503020204020204" charset="-122"/>
            </a:endParaRPr>
          </a:p>
        </p:txBody>
      </p:sp>
      <p:sp>
        <p:nvSpPr>
          <p:cNvPr id="38955" name="TextBox 8"/>
          <p:cNvSpPr/>
          <p:nvPr/>
        </p:nvSpPr>
        <p:spPr>
          <a:xfrm>
            <a:off x="2712085" y="2227580"/>
            <a:ext cx="4057650" cy="3028950"/>
          </a:xfrm>
          <a:prstGeom prst="rect">
            <a:avLst/>
          </a:prstGeom>
          <a:noFill/>
          <a:ln w="9525">
            <a:noFill/>
          </a:ln>
        </p:spPr>
        <p:txBody>
          <a:bodyPr wrap="square">
            <a:spAutoFit/>
          </a:bodyPr>
          <a:p>
            <a:pPr marL="0" lvl="0" indent="457200">
              <a:lnSpc>
                <a:spcPct val="134000"/>
              </a:lnSpc>
              <a:spcAft>
                <a:spcPts val="1200"/>
              </a:spcAft>
            </a:pPr>
            <a:r>
              <a:rPr lang="zh-CN" altLang="en-US" sz="1600" dirty="0">
                <a:latin typeface="微软雅黑" panose="020B0503020204020204" charset="-122"/>
                <a:ea typeface="微软雅黑" panose="020B0503020204020204" charset="-122"/>
                <a:sym typeface="微软雅黑" panose="020B0503020204020204" charset="-122"/>
              </a:rPr>
              <a:t>中职学生自我意识快速发展的过程中，还表现出明显的不平衡性，主要体现为</a:t>
            </a:r>
            <a:r>
              <a:rPr lang="zh-CN" altLang="en-US" sz="1600" b="1" dirty="0">
                <a:solidFill>
                  <a:schemeClr val="accent6"/>
                </a:solidFill>
                <a:latin typeface="微软雅黑" panose="020B0503020204020204" charset="-122"/>
                <a:ea typeface="微软雅黑" panose="020B0503020204020204" charset="-122"/>
                <a:sym typeface="微软雅黑" panose="020B0503020204020204" charset="-122"/>
              </a:rPr>
              <a:t>自我认知能力不断增强，自我体验丰富深刻，而自我调控相对滞后</a:t>
            </a:r>
            <a:r>
              <a:rPr lang="zh-CN" altLang="en-US" sz="1600" dirty="0">
                <a:latin typeface="微软雅黑" panose="020B0503020204020204" charset="-122"/>
                <a:ea typeface="微软雅黑" panose="020B0503020204020204" charset="-122"/>
                <a:sym typeface="微软雅黑" panose="020B0503020204020204" charset="-122"/>
              </a:rPr>
              <a:t>。自我意识的内在心理成分发展不平衡，以致容易形成各种自我意识的冲突和偏差。比如，中职学生在恋爱的过程中，常常有明确的自我认知和深刻的情感体验，但对恋爱行为的调控能力或失恋后的自我调节能力却相对较不成熟。</a:t>
            </a:r>
            <a:endParaRPr lang="zh-CN" altLang="en-US" sz="1600" dirty="0">
              <a:latin typeface="微软雅黑" panose="020B0503020204020204" charset="-122"/>
              <a:ea typeface="微软雅黑" panose="020B0503020204020204" charset="-122"/>
              <a:sym typeface="微软雅黑" panose="020B0503020204020204" charset="-122"/>
            </a:endParaRPr>
          </a:p>
        </p:txBody>
      </p:sp>
      <p:sp>
        <p:nvSpPr>
          <p:cNvPr id="38956" name="矩形 17"/>
          <p:cNvSpPr>
            <a:spLocks noChangeAspect="1"/>
          </p:cNvSpPr>
          <p:nvPr/>
        </p:nvSpPr>
        <p:spPr>
          <a:xfrm>
            <a:off x="2567623" y="2060575"/>
            <a:ext cx="8459787" cy="3311525"/>
          </a:xfrm>
          <a:prstGeom prst="rect">
            <a:avLst/>
          </a:prstGeom>
          <a:noFill/>
          <a:ln w="9525" cap="flat" cmpd="sng">
            <a:solidFill>
              <a:srgbClr val="92D050"/>
            </a:solidFill>
            <a:prstDash val="dash"/>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 name="组合 3"/>
          <p:cNvGrpSpPr/>
          <p:nvPr/>
        </p:nvGrpSpPr>
        <p:grpSpPr>
          <a:xfrm>
            <a:off x="-42545" y="1123950"/>
            <a:ext cx="1748155" cy="5216525"/>
            <a:chOff x="-68" y="1770"/>
            <a:chExt cx="2753" cy="8215"/>
          </a:xfrm>
        </p:grpSpPr>
        <p:sp>
          <p:nvSpPr>
            <p:cNvPr id="3"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38950" name="TextBox 12"/>
          <p:cNvSpPr/>
          <p:nvPr/>
        </p:nvSpPr>
        <p:spPr>
          <a:xfrm>
            <a:off x="2712085" y="552450"/>
            <a:ext cx="424116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中职学生自我意识发展的特点</a:t>
            </a:r>
            <a:endParaRPr lang="zh-CN" altLang="en-US" dirty="0">
              <a:ea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pic>
        <p:nvPicPr>
          <p:cNvPr id="2" name="图片 1" descr="07i58PICKdc_1024"/>
          <p:cNvPicPr>
            <a:picLocks noChangeAspect="1"/>
          </p:cNvPicPr>
          <p:nvPr/>
        </p:nvPicPr>
        <p:blipFill>
          <a:blip r:embed="rId3"/>
          <a:stretch>
            <a:fillRect/>
          </a:stretch>
        </p:blipFill>
        <p:spPr>
          <a:xfrm>
            <a:off x="6868160" y="2517775"/>
            <a:ext cx="3121025" cy="242951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8947"/>
                                        </p:tgtEl>
                                        <p:attrNameLst>
                                          <p:attrName>style.visibility</p:attrName>
                                        </p:attrNameLst>
                                      </p:cBhvr>
                                      <p:to>
                                        <p:strVal val="visible"/>
                                      </p:to>
                                    </p:set>
                                    <p:anim calcmode="lin" valueType="num">
                                      <p:cBhvr>
                                        <p:cTn id="7" dur="500" fill="hold"/>
                                        <p:tgtEl>
                                          <p:spTgt spid="38947"/>
                                        </p:tgtEl>
                                        <p:attrNameLst>
                                          <p:attrName>ppt_x</p:attrName>
                                        </p:attrNameLst>
                                      </p:cBhvr>
                                      <p:tavLst>
                                        <p:tav tm="0">
                                          <p:val>
                                            <p:strVal val="#ppt_x"/>
                                          </p:val>
                                        </p:tav>
                                        <p:tav tm="100000">
                                          <p:val>
                                            <p:strVal val="#ppt_x"/>
                                          </p:val>
                                        </p:tav>
                                      </p:tavLst>
                                    </p:anim>
                                    <p:anim calcmode="lin" valueType="num">
                                      <p:cBhvr>
                                        <p:cTn id="8" dur="500" fill="hold"/>
                                        <p:tgtEl>
                                          <p:spTgt spid="3894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8950"/>
                                        </p:tgtEl>
                                        <p:attrNameLst>
                                          <p:attrName>style.visibility</p:attrName>
                                        </p:attrNameLst>
                                      </p:cBhvr>
                                      <p:to>
                                        <p:strVal val="visible"/>
                                      </p:to>
                                    </p:set>
                                    <p:anim calcmode="lin" valueType="num">
                                      <p:cBhvr>
                                        <p:cTn id="11" dur="500" fill="hold"/>
                                        <p:tgtEl>
                                          <p:spTgt spid="38950"/>
                                        </p:tgtEl>
                                        <p:attrNameLst>
                                          <p:attrName>ppt_x</p:attrName>
                                        </p:attrNameLst>
                                      </p:cBhvr>
                                      <p:tavLst>
                                        <p:tav tm="0">
                                          <p:val>
                                            <p:strVal val="#ppt_x"/>
                                          </p:val>
                                        </p:tav>
                                        <p:tav tm="100000">
                                          <p:val>
                                            <p:strVal val="#ppt_x"/>
                                          </p:val>
                                        </p:tav>
                                      </p:tavLst>
                                    </p:anim>
                                    <p:anim calcmode="lin" valueType="num">
                                      <p:cBhvr>
                                        <p:cTn id="12" dur="500" fill="hold"/>
                                        <p:tgtEl>
                                          <p:spTgt spid="3895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38955"/>
                                        </p:tgtEl>
                                        <p:attrNameLst>
                                          <p:attrName>style.visibility</p:attrName>
                                        </p:attrNameLst>
                                      </p:cBhvr>
                                      <p:to>
                                        <p:strVal val="visible"/>
                                      </p:to>
                                    </p:set>
                                    <p:animScale>
                                      <p:cBhvr>
                                        <p:cTn id="16" dur="1000" decel="50000" fill="hold">
                                          <p:stCondLst>
                                            <p:cond delay="0"/>
                                          </p:stCondLst>
                                        </p:cTn>
                                        <p:tgtEl>
                                          <p:spTgt spid="389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38955"/>
                                        </p:tgtEl>
                                        <p:attrNameLst>
                                          <p:attrName>ppt_x</p:attrName>
                                          <p:attrName>ppt_y</p:attrName>
                                        </p:attrNameLst>
                                      </p:cBhvr>
                                    </p:animMotion>
                                    <p:animEffect filter="fade">
                                      <p:cBhvr>
                                        <p:cTn id="18" dur="1000"/>
                                        <p:tgtEl>
                                          <p:spTgt spid="389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50" grpId="0" bldLvl="0"/>
      <p:bldP spid="38955"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6"/>
          <p:cNvSpPr/>
          <p:nvPr/>
        </p:nvSpPr>
        <p:spPr>
          <a:xfrm>
            <a:off x="635"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3"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5" name="标题 1"/>
          <p:cNvSpPr/>
          <p:nvPr/>
        </p:nvSpPr>
        <p:spPr>
          <a:xfrm>
            <a:off x="9966325" y="592455"/>
            <a:ext cx="994410" cy="328295"/>
          </a:xfrm>
          <a:prstGeom prst="rect">
            <a:avLst/>
          </a:prstGeom>
          <a:noFill/>
          <a:ln w="9525">
            <a:noFill/>
          </a:ln>
        </p:spPr>
        <p:txBody>
          <a:bodyPr>
            <a:normAutofit/>
          </a:bodyPr>
          <a:p>
            <a:pPr lvl="0">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目录页</a:t>
            </a:r>
            <a:endParaRPr lang="zh-CN" altLang="en-US" sz="1400">
              <a:ea typeface="宋体" panose="02010600030101010101" pitchFamily="2" charset="-122"/>
            </a:endParaRPr>
          </a:p>
        </p:txBody>
      </p:sp>
      <p:sp>
        <p:nvSpPr>
          <p:cNvPr id="512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5129" name="组合 5128"/>
          <p:cNvGrpSpPr/>
          <p:nvPr/>
        </p:nvGrpSpPr>
        <p:grpSpPr>
          <a:xfrm>
            <a:off x="3277235" y="1441450"/>
            <a:ext cx="5867400" cy="4081474"/>
            <a:chOff x="0" y="0"/>
            <a:chExt cx="5868144" cy="3383568"/>
          </a:xfrm>
        </p:grpSpPr>
        <p:sp>
          <p:nvSpPr>
            <p:cNvPr id="5130" name="矩形 42"/>
            <p:cNvSpPr/>
            <p:nvPr/>
          </p:nvSpPr>
          <p:spPr>
            <a:xfrm>
              <a:off x="360040" y="0"/>
              <a:ext cx="5508104" cy="720080"/>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1" name="矩形 43"/>
            <p:cNvSpPr/>
            <p:nvPr/>
          </p:nvSpPr>
          <p:spPr>
            <a:xfrm>
              <a:off x="0" y="0"/>
              <a:ext cx="288032" cy="720080"/>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2" name="TextBox 44"/>
            <p:cNvSpPr/>
            <p:nvPr/>
          </p:nvSpPr>
          <p:spPr>
            <a:xfrm>
              <a:off x="1152128" y="108847"/>
              <a:ext cx="902811" cy="454826"/>
            </a:xfrm>
            <a:prstGeom prst="rect">
              <a:avLst/>
            </a:prstGeom>
            <a:noFill/>
            <a:ln w="9525">
              <a:noFill/>
            </a:ln>
          </p:spPr>
          <p:txBody>
            <a:bodyPr wrap="square">
              <a:spAutoFit/>
            </a:bodyPr>
            <a:p>
              <a:pPr lvl="0">
                <a:lnSpc>
                  <a:spcPct val="100000"/>
                </a:lnSpc>
              </a:pP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目录</a:t>
              </a:r>
              <a:endParaRPr lang="zh-CN" altLang="en-US" dirty="0">
                <a:ea typeface="宋体" panose="02010600030101010101" pitchFamily="2" charset="-122"/>
              </a:endParaRPr>
            </a:p>
          </p:txBody>
        </p:sp>
        <p:grpSp>
          <p:nvGrpSpPr>
            <p:cNvPr id="5133" name="组合 5132"/>
            <p:cNvGrpSpPr/>
            <p:nvPr/>
          </p:nvGrpSpPr>
          <p:grpSpPr>
            <a:xfrm>
              <a:off x="23446" y="907654"/>
              <a:ext cx="1627400" cy="319010"/>
              <a:chOff x="0" y="0"/>
              <a:chExt cx="1627400" cy="319010"/>
            </a:xfrm>
          </p:grpSpPr>
          <p:sp>
            <p:nvSpPr>
              <p:cNvPr id="5134" name="菱形 46"/>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5" name="TextBox 47"/>
              <p:cNvSpPr/>
              <p:nvPr/>
            </p:nvSpPr>
            <p:spPr>
              <a:xfrm>
                <a:off x="301352" y="0"/>
                <a:ext cx="1326048" cy="31901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学习单元一</a:t>
                </a:r>
                <a:endParaRPr lang="zh-CN" altLang="en-US" dirty="0">
                  <a:ea typeface="宋体" panose="02010600030101010101" pitchFamily="2" charset="-122"/>
                </a:endParaRPr>
              </a:p>
            </p:txBody>
          </p:sp>
        </p:grpSp>
        <p:grpSp>
          <p:nvGrpSpPr>
            <p:cNvPr id="5136" name="组合 5135"/>
            <p:cNvGrpSpPr/>
            <p:nvPr/>
          </p:nvGrpSpPr>
          <p:grpSpPr>
            <a:xfrm>
              <a:off x="23446" y="1446880"/>
              <a:ext cx="2646740" cy="319010"/>
              <a:chOff x="0" y="0"/>
              <a:chExt cx="2646740" cy="319010"/>
            </a:xfrm>
          </p:grpSpPr>
          <p:sp>
            <p:nvSpPr>
              <p:cNvPr id="5137" name="菱形 49"/>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8" name="TextBox 50"/>
              <p:cNvSpPr/>
              <p:nvPr/>
            </p:nvSpPr>
            <p:spPr>
              <a:xfrm>
                <a:off x="301352" y="0"/>
                <a:ext cx="2345388" cy="31901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学习单元二</a:t>
                </a:r>
                <a:endParaRPr lang="zh-CN" altLang="en-US" dirty="0">
                  <a:ea typeface="宋体" panose="02010600030101010101" pitchFamily="2" charset="-122"/>
                </a:endParaRPr>
              </a:p>
            </p:txBody>
          </p:sp>
        </p:grpSp>
        <p:grpSp>
          <p:nvGrpSpPr>
            <p:cNvPr id="5139" name="组合 5138"/>
            <p:cNvGrpSpPr/>
            <p:nvPr/>
          </p:nvGrpSpPr>
          <p:grpSpPr>
            <a:xfrm>
              <a:off x="23446" y="1986106"/>
              <a:ext cx="2050675" cy="319010"/>
              <a:chOff x="0" y="0"/>
              <a:chExt cx="2050675" cy="319010"/>
            </a:xfrm>
          </p:grpSpPr>
          <p:sp>
            <p:nvSpPr>
              <p:cNvPr id="5140" name="菱形 52"/>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1" name="TextBox 53"/>
              <p:cNvSpPr/>
              <p:nvPr/>
            </p:nvSpPr>
            <p:spPr>
              <a:xfrm>
                <a:off x="301663" y="0"/>
                <a:ext cx="1749012"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学习单元三</a:t>
                </a:r>
                <a:endParaRPr lang="zh-CN" altLang="en-US" dirty="0">
                  <a:ea typeface="宋体" panose="02010600030101010101" pitchFamily="2" charset="-122"/>
                </a:endParaRPr>
              </a:p>
            </p:txBody>
          </p:sp>
        </p:grpSp>
        <p:grpSp>
          <p:nvGrpSpPr>
            <p:cNvPr id="5142" name="组合 5141"/>
            <p:cNvGrpSpPr/>
            <p:nvPr/>
          </p:nvGrpSpPr>
          <p:grpSpPr>
            <a:xfrm>
              <a:off x="23446" y="2525332"/>
              <a:ext cx="1745836" cy="319010"/>
              <a:chOff x="0" y="0"/>
              <a:chExt cx="1745836" cy="319010"/>
            </a:xfrm>
          </p:grpSpPr>
          <p:sp>
            <p:nvSpPr>
              <p:cNvPr id="5143" name="菱形 55"/>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4" name="TextBox 56"/>
              <p:cNvSpPr/>
              <p:nvPr/>
            </p:nvSpPr>
            <p:spPr>
              <a:xfrm>
                <a:off x="301663" y="0"/>
                <a:ext cx="1444173"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学习单元四</a:t>
                </a:r>
                <a:endParaRPr lang="zh-CN" altLang="en-US" dirty="0">
                  <a:ea typeface="宋体" panose="02010600030101010101" pitchFamily="2" charset="-122"/>
                </a:endParaRPr>
              </a:p>
            </p:txBody>
          </p:sp>
        </p:grpSp>
        <p:grpSp>
          <p:nvGrpSpPr>
            <p:cNvPr id="5145" name="组合 5144"/>
            <p:cNvGrpSpPr/>
            <p:nvPr/>
          </p:nvGrpSpPr>
          <p:grpSpPr>
            <a:xfrm>
              <a:off x="23446" y="3064558"/>
              <a:ext cx="1627400" cy="319010"/>
              <a:chOff x="0" y="0"/>
              <a:chExt cx="1627400" cy="319010"/>
            </a:xfrm>
          </p:grpSpPr>
          <p:sp>
            <p:nvSpPr>
              <p:cNvPr id="5146" name="菱形 58"/>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7" name="TextBox 59"/>
              <p:cNvSpPr/>
              <p:nvPr/>
            </p:nvSpPr>
            <p:spPr>
              <a:xfrm>
                <a:off x="301352" y="0"/>
                <a:ext cx="1326048"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学习单元五</a:t>
                </a:r>
                <a:endParaRPr lang="zh-CN" altLang="en-US" dirty="0">
                  <a:ea typeface="宋体" panose="02010600030101010101" pitchFamily="2" charset="-122"/>
                </a:endParaRPr>
              </a:p>
            </p:txBody>
          </p:sp>
        </p:grpSp>
      </p:grpSp>
      <p:sp>
        <p:nvSpPr>
          <p:cNvPr id="5151" name="椭圆 68"/>
          <p:cNvSpPr/>
          <p:nvPr/>
        </p:nvSpPr>
        <p:spPr>
          <a:xfrm>
            <a:off x="9047798" y="2911475"/>
            <a:ext cx="1368425" cy="1368425"/>
          </a:xfrm>
          <a:prstGeom prst="ellipse">
            <a:avLst/>
          </a:prstGeom>
          <a:blipFill rotWithShape="1">
            <a:blip r:embed="rId1"/>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52" name="椭圆 69"/>
          <p:cNvSpPr/>
          <p:nvPr/>
        </p:nvSpPr>
        <p:spPr>
          <a:xfrm>
            <a:off x="8876348" y="1438275"/>
            <a:ext cx="855662" cy="857250"/>
          </a:xfrm>
          <a:prstGeom prst="ellipse">
            <a:avLst/>
          </a:prstGeom>
          <a:blipFill rotWithShape="1">
            <a:blip r:embed="rId2"/>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92075" y="1655445"/>
            <a:ext cx="1867535" cy="518160"/>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01</a:t>
              </a:r>
              <a:endParaRPr lang="zh-CN" altLang="en-US" dirty="0">
                <a:ea typeface="宋体" panose="02010600030101010101" pitchFamily="2" charset="-122"/>
              </a:endParaRPr>
            </a:p>
          </p:txBody>
        </p:sp>
        <p:sp>
          <p:nvSpPr>
            <p:cNvPr id="5157"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学习单元一</a:t>
              </a:r>
              <a:endParaRPr lang="zh-CN" altLang="en-US" dirty="0">
                <a:ea typeface="宋体" panose="02010600030101010101" pitchFamily="2" charset="-122"/>
              </a:endParaRPr>
            </a:p>
          </p:txBody>
        </p:sp>
      </p:grpSp>
      <p:grpSp>
        <p:nvGrpSpPr>
          <p:cNvPr id="5" name="组合 4"/>
          <p:cNvGrpSpPr/>
          <p:nvPr/>
        </p:nvGrpSpPr>
        <p:grpSpPr>
          <a:xfrm>
            <a:off x="-91440" y="2470150"/>
            <a:ext cx="1866900" cy="518160"/>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02</a:t>
              </a:r>
              <a:endParaRPr lang="zh-CN" altLang="en-US" dirty="0">
                <a:ea typeface="宋体" panose="02010600030101010101" pitchFamily="2" charset="-122"/>
              </a:endParaRPr>
            </a:p>
          </p:txBody>
        </p:sp>
        <p:sp>
          <p:nvSpPr>
            <p:cNvPr id="5161"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学习单元二</a:t>
              </a:r>
              <a:endParaRPr lang="zh-CN" altLang="en-US" dirty="0">
                <a:ea typeface="宋体" panose="02010600030101010101" pitchFamily="2" charset="-122"/>
              </a:endParaRPr>
            </a:p>
          </p:txBody>
        </p:sp>
      </p:grpSp>
      <p:grpSp>
        <p:nvGrpSpPr>
          <p:cNvPr id="4" name="组合 3"/>
          <p:cNvGrpSpPr/>
          <p:nvPr/>
        </p:nvGrpSpPr>
        <p:grpSpPr>
          <a:xfrm>
            <a:off x="-91440" y="3284855"/>
            <a:ext cx="1866900" cy="518160"/>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03</a:t>
              </a:r>
              <a:endParaRPr lang="zh-CN" altLang="en-US" dirty="0">
                <a:ea typeface="宋体" panose="02010600030101010101" pitchFamily="2" charset="-122"/>
              </a:endParaRPr>
            </a:p>
          </p:txBody>
        </p:sp>
        <p:sp>
          <p:nvSpPr>
            <p:cNvPr id="5165"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学习单元三</a:t>
              </a:r>
              <a:endParaRPr lang="zh-CN" altLang="en-US" dirty="0">
                <a:ea typeface="宋体" panose="02010600030101010101" pitchFamily="2" charset="-122"/>
              </a:endParaRPr>
            </a:p>
          </p:txBody>
        </p:sp>
      </p:grpSp>
      <p:grpSp>
        <p:nvGrpSpPr>
          <p:cNvPr id="3" name="组合 2"/>
          <p:cNvGrpSpPr/>
          <p:nvPr/>
        </p:nvGrpSpPr>
        <p:grpSpPr>
          <a:xfrm>
            <a:off x="-92710" y="4099560"/>
            <a:ext cx="1868170" cy="518160"/>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04</a:t>
              </a:r>
              <a:endParaRPr lang="zh-CN" altLang="en-US" dirty="0">
                <a:ea typeface="宋体" panose="02010600030101010101" pitchFamily="2" charset="-122"/>
              </a:endParaRPr>
            </a:p>
          </p:txBody>
        </p:sp>
        <p:sp>
          <p:nvSpPr>
            <p:cNvPr id="5169"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学习单元四</a:t>
              </a:r>
              <a:endParaRPr lang="zh-CN" altLang="en-US" dirty="0">
                <a:ea typeface="宋体" panose="02010600030101010101" pitchFamily="2" charset="-122"/>
              </a:endParaRPr>
            </a:p>
          </p:txBody>
        </p:sp>
      </p:grpSp>
      <p:grpSp>
        <p:nvGrpSpPr>
          <p:cNvPr id="2" name="组合 1"/>
          <p:cNvGrpSpPr/>
          <p:nvPr/>
        </p:nvGrpSpPr>
        <p:grpSpPr>
          <a:xfrm>
            <a:off x="-92710" y="4914265"/>
            <a:ext cx="1868170" cy="518160"/>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05</a:t>
              </a:r>
              <a:endParaRPr lang="zh-CN" altLang="en-US" dirty="0">
                <a:ea typeface="宋体" panose="02010600030101010101" pitchFamily="2" charset="-122"/>
              </a:endParaRPr>
            </a:p>
          </p:txBody>
        </p:sp>
        <p:sp>
          <p:nvSpPr>
            <p:cNvPr id="5173"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学习单元五</a:t>
              </a:r>
              <a:endParaRPr lang="zh-CN" altLang="en-US" dirty="0">
                <a:ea typeface="宋体" panose="02010600030101010101" pitchFamily="2" charset="-122"/>
              </a:endParaRPr>
            </a:p>
          </p:txBody>
        </p:sp>
      </p:grpSp>
      <p:pic>
        <p:nvPicPr>
          <p:cNvPr id="58" name="Picture 4" descr="C:\Users\cxy\Desktop\《心理健康》\图\56848061dc9ea.jpg56848061dc9ea"/>
          <p:cNvPicPr/>
          <p:nvPr/>
        </p:nvPicPr>
        <p:blipFill>
          <a:blip r:embed="rId4"/>
          <a:srcRect r="35925"/>
          <a:stretch>
            <a:fillRect/>
          </a:stretch>
        </p:blipFill>
        <p:spPr>
          <a:xfrm>
            <a:off x="5350510" y="2877820"/>
            <a:ext cx="3762375" cy="3762375"/>
          </a:xfrm>
          <a:prstGeom prst="ellipse">
            <a:avLst/>
          </a:prstGeom>
          <a:noFill/>
          <a:ln w="9525">
            <a:noFill/>
          </a:ln>
        </p:spPr>
      </p:pic>
      <p:sp>
        <p:nvSpPr>
          <p:cNvPr id="5178" name="椭圆 105"/>
          <p:cNvSpPr/>
          <p:nvPr/>
        </p:nvSpPr>
        <p:spPr>
          <a:xfrm>
            <a:off x="8284210" y="4689475"/>
            <a:ext cx="1835150" cy="1836738"/>
          </a:xfrm>
          <a:prstGeom prst="ellipse">
            <a:avLst/>
          </a:prstGeom>
          <a:blipFill rotWithShape="1">
            <a:blip r:embed="rId5"/>
            <a:stretch>
              <a:fillRect/>
            </a:stretch>
          </a:blipFill>
          <a:ln w="508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5129"/>
                                        </p:tgtEl>
                                        <p:attrNameLst>
                                          <p:attrName>ppt_x</p:attrName>
                                          <p:attrName>ppt_y</p:attrName>
                                        </p:attrNameLst>
                                      </p:cBhvr>
                                      <p:rCtr x="-1908300" y="-23100"/>
                                    </p:animMotion>
                                  </p:childTnLst>
                                </p:cTn>
                              </p:par>
                              <p:par>
                                <p:cTn id="7" presetID="53" presetClass="exit" presetSubtype="16" fill="hold" nodeType="withEffect">
                                  <p:stCondLst>
                                    <p:cond delay="0"/>
                                  </p:stCondLst>
                                  <p:childTnLst>
                                    <p:anim calcmode="lin" valueType="num">
                                      <p:cBhvr>
                                        <p:cTn id="8" dur="500"/>
                                        <p:tgtEl>
                                          <p:spTgt spid="5129"/>
                                        </p:tgtEl>
                                        <p:attrNameLst>
                                          <p:attrName>ppt_w</p:attrName>
                                        </p:attrNameLst>
                                      </p:cBhvr>
                                      <p:tavLst>
                                        <p:tav tm="0">
                                          <p:val>
                                            <p:strVal val="ppt_w"/>
                                          </p:val>
                                        </p:tav>
                                        <p:tav tm="100000">
                                          <p:val>
                                            <p:fltVal val="0.000000"/>
                                          </p:val>
                                        </p:tav>
                                      </p:tavLst>
                                    </p:anim>
                                    <p:anim calcmode="lin" valueType="num">
                                      <p:cBhvr>
                                        <p:cTn id="9" dur="500"/>
                                        <p:tgtEl>
                                          <p:spTgt spid="5129"/>
                                        </p:tgtEl>
                                        <p:attrNameLst>
                                          <p:attrName>ppt_h</p:attrName>
                                        </p:attrNameLst>
                                      </p:cBhvr>
                                      <p:tavLst>
                                        <p:tav tm="0">
                                          <p:val>
                                            <p:strVal val="ppt_h"/>
                                          </p:val>
                                        </p:tav>
                                        <p:tav tm="100000">
                                          <p:val>
                                            <p:fltVal val="0.000000"/>
                                          </p:val>
                                        </p:tav>
                                      </p:tavLst>
                                    </p:anim>
                                    <p:animEffect filter="fade">
                                      <p:cBhvr>
                                        <p:cTn id="10" dur="500"/>
                                        <p:tgtEl>
                                          <p:spTgt spid="5129"/>
                                        </p:tgtEl>
                                      </p:cBhvr>
                                    </p:animEffect>
                                    <p:set>
                                      <p:cBhvr>
                                        <p:cTn id="11" dur="1" fill="hold">
                                          <p:stCondLst>
                                            <p:cond delay="499"/>
                                          </p:stCondLst>
                                        </p:cTn>
                                        <p:tgtEl>
                                          <p:spTgt spid="5129"/>
                                        </p:tgtEl>
                                        <p:attrNameLst>
                                          <p:attrName>style.visibility</p:attrName>
                                        </p:attrNameLst>
                                      </p:cBhvr>
                                      <p:to>
                                        <p:strVal val="hidden"/>
                                      </p:to>
                                    </p:set>
                                  </p:childTnLst>
                                </p:cTn>
                              </p:par>
                              <p:par>
                                <p:cTn id="12" presetID="15" presetClass="exit" presetSubtype="0" fill="hold" grpId="0" nodeType="withEffect">
                                  <p:stCondLst>
                                    <p:cond delay="500"/>
                                  </p:stCondLst>
                                  <p:childTnLst>
                                    <p:anim calcmode="lin" valueType="num">
                                      <p:cBhvr>
                                        <p:cTn id="13" dur="500"/>
                                        <p:tgtEl>
                                          <p:spTgt spid="5178"/>
                                        </p:tgtEl>
                                        <p:attrNameLst>
                                          <p:attrName>ppt_w</p:attrName>
                                        </p:attrNameLst>
                                      </p:cBhvr>
                                      <p:tavLst>
                                        <p:tav tm="0">
                                          <p:val>
                                            <p:strVal val="ppt_w"/>
                                          </p:val>
                                        </p:tav>
                                        <p:tav tm="100000">
                                          <p:val>
                                            <p:fltVal val="0.000000"/>
                                          </p:val>
                                        </p:tav>
                                      </p:tavLst>
                                    </p:anim>
                                    <p:anim calcmode="lin" valueType="num">
                                      <p:cBhvr>
                                        <p:cTn id="14" dur="500"/>
                                        <p:tgtEl>
                                          <p:spTgt spid="5178"/>
                                        </p:tgtEl>
                                        <p:attrNameLst>
                                          <p:attrName>ppt_h</p:attrName>
                                        </p:attrNameLst>
                                      </p:cBhvr>
                                      <p:tavLst>
                                        <p:tav tm="0">
                                          <p:val>
                                            <p:strVal val="ppt_h"/>
                                          </p:val>
                                        </p:tav>
                                        <p:tav tm="100000">
                                          <p:val>
                                            <p:fltVal val="0.000000"/>
                                          </p:val>
                                        </p:tav>
                                      </p:tavLst>
                                    </p:anim>
                                    <p:anim calcmode="lin" valueType="num">
                                      <p:cBhvr>
                                        <p:cTn id="15" dur="500"/>
                                        <p:tgtEl>
                                          <p:spTgt spid="517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517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5178"/>
                                        </p:tgtEl>
                                        <p:attrNameLst>
                                          <p:attrName>style.visibility</p:attrName>
                                        </p:attrNameLst>
                                      </p:cBhvr>
                                      <p:to>
                                        <p:strVal val="hidden"/>
                                      </p:to>
                                    </p:set>
                                  </p:childTnLst>
                                </p:cTn>
                              </p:par>
                              <p:par>
                                <p:cTn id="18" presetID="15" presetClass="exit" presetSubtype="0" fill="hold" grpId="0" nodeType="withEffect">
                                  <p:stCondLst>
                                    <p:cond delay="600"/>
                                  </p:stCondLst>
                                  <p:childTnLst>
                                    <p:anim calcmode="lin" valueType="num">
                                      <p:cBhvr>
                                        <p:cTn id="19" dur="500"/>
                                        <p:tgtEl>
                                          <p:spTgt spid="5151"/>
                                        </p:tgtEl>
                                        <p:attrNameLst>
                                          <p:attrName>ppt_w</p:attrName>
                                        </p:attrNameLst>
                                      </p:cBhvr>
                                      <p:tavLst>
                                        <p:tav tm="0">
                                          <p:val>
                                            <p:strVal val="ppt_w"/>
                                          </p:val>
                                        </p:tav>
                                        <p:tav tm="100000">
                                          <p:val>
                                            <p:fltVal val="0.000000"/>
                                          </p:val>
                                        </p:tav>
                                      </p:tavLst>
                                    </p:anim>
                                    <p:anim calcmode="lin" valueType="num">
                                      <p:cBhvr>
                                        <p:cTn id="20" dur="500"/>
                                        <p:tgtEl>
                                          <p:spTgt spid="5151"/>
                                        </p:tgtEl>
                                        <p:attrNameLst>
                                          <p:attrName>ppt_h</p:attrName>
                                        </p:attrNameLst>
                                      </p:cBhvr>
                                      <p:tavLst>
                                        <p:tav tm="0">
                                          <p:val>
                                            <p:strVal val="ppt_h"/>
                                          </p:val>
                                        </p:tav>
                                        <p:tav tm="100000">
                                          <p:val>
                                            <p:fltVal val="0.000000"/>
                                          </p:val>
                                        </p:tav>
                                      </p:tavLst>
                                    </p:anim>
                                    <p:anim calcmode="lin" valueType="num">
                                      <p:cBhvr>
                                        <p:cTn id="21" dur="500"/>
                                        <p:tgtEl>
                                          <p:spTgt spid="5151"/>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5151"/>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5151"/>
                                        </p:tgtEl>
                                        <p:attrNameLst>
                                          <p:attrName>style.visibility</p:attrName>
                                        </p:attrNameLst>
                                      </p:cBhvr>
                                      <p:to>
                                        <p:strVal val="hidden"/>
                                      </p:to>
                                    </p:set>
                                  </p:childTnLst>
                                </p:cTn>
                              </p:par>
                              <p:par>
                                <p:cTn id="24" presetID="15" presetClass="exit" presetSubtype="0" fill="hold" grpId="0" nodeType="withEffect">
                                  <p:stCondLst>
                                    <p:cond delay="700"/>
                                  </p:stCondLst>
                                  <p:childTnLst>
                                    <p:anim calcmode="lin" valueType="num">
                                      <p:cBhvr>
                                        <p:cTn id="25" dur="500"/>
                                        <p:tgtEl>
                                          <p:spTgt spid="5152"/>
                                        </p:tgtEl>
                                        <p:attrNameLst>
                                          <p:attrName>ppt_w</p:attrName>
                                        </p:attrNameLst>
                                      </p:cBhvr>
                                      <p:tavLst>
                                        <p:tav tm="0">
                                          <p:val>
                                            <p:strVal val="ppt_w"/>
                                          </p:val>
                                        </p:tav>
                                        <p:tav tm="100000">
                                          <p:val>
                                            <p:fltVal val="0.000000"/>
                                          </p:val>
                                        </p:tav>
                                      </p:tavLst>
                                    </p:anim>
                                    <p:anim calcmode="lin" valueType="num">
                                      <p:cBhvr>
                                        <p:cTn id="26" dur="500"/>
                                        <p:tgtEl>
                                          <p:spTgt spid="5152"/>
                                        </p:tgtEl>
                                        <p:attrNameLst>
                                          <p:attrName>ppt_h</p:attrName>
                                        </p:attrNameLst>
                                      </p:cBhvr>
                                      <p:tavLst>
                                        <p:tav tm="0">
                                          <p:val>
                                            <p:strVal val="ppt_h"/>
                                          </p:val>
                                        </p:tav>
                                        <p:tav tm="100000">
                                          <p:val>
                                            <p:fltVal val="0.000000"/>
                                          </p:val>
                                        </p:tav>
                                      </p:tavLst>
                                    </p:anim>
                                    <p:anim calcmode="lin" valueType="num">
                                      <p:cBhvr>
                                        <p:cTn id="27" dur="500"/>
                                        <p:tgtEl>
                                          <p:spTgt spid="5152"/>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5152"/>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5152"/>
                                        </p:tgtEl>
                                        <p:attrNameLst>
                                          <p:attrName>style.visibility</p:attrName>
                                        </p:attrNameLst>
                                      </p:cBhvr>
                                      <p:to>
                                        <p:strVal val="hidden"/>
                                      </p:to>
                                    </p:set>
                                  </p:childTnLst>
                                </p:cTn>
                              </p:par>
                              <p:par>
                                <p:cTn id="30" presetID="15" presetClass="exit" presetSubtype="0" fill="hold" nodeType="withEffect">
                                  <p:stCondLst>
                                    <p:cond delay="400"/>
                                  </p:stCondLst>
                                  <p:childTnLst>
                                    <p:anim calcmode="lin" valueType="num">
                                      <p:cBhvr>
                                        <p:cTn id="31" dur="500"/>
                                        <p:tgtEl>
                                          <p:spTgt spid="58"/>
                                        </p:tgtEl>
                                        <p:attrNameLst>
                                          <p:attrName>ppt_w</p:attrName>
                                        </p:attrNameLst>
                                      </p:cBhvr>
                                      <p:tavLst>
                                        <p:tav tm="0">
                                          <p:val>
                                            <p:strVal val="ppt_w"/>
                                          </p:val>
                                        </p:tav>
                                        <p:tav tm="100000">
                                          <p:val>
                                            <p:fltVal val="0.000000"/>
                                          </p:val>
                                        </p:tav>
                                      </p:tavLst>
                                    </p:anim>
                                    <p:anim calcmode="lin" valueType="num">
                                      <p:cBhvr>
                                        <p:cTn id="32" dur="500"/>
                                        <p:tgtEl>
                                          <p:spTgt spid="58"/>
                                        </p:tgtEl>
                                        <p:attrNameLst>
                                          <p:attrName>ppt_h</p:attrName>
                                        </p:attrNameLst>
                                      </p:cBhvr>
                                      <p:tavLst>
                                        <p:tav tm="0">
                                          <p:val>
                                            <p:strVal val="ppt_h"/>
                                          </p:val>
                                        </p:tav>
                                        <p:tav tm="100000">
                                          <p:val>
                                            <p:fltVal val="0.000000"/>
                                          </p:val>
                                        </p:tav>
                                      </p:tavLst>
                                    </p:anim>
                                    <p:anim calcmode="lin" valueType="num">
                                      <p:cBhvr>
                                        <p:cTn id="33" dur="500"/>
                                        <p:tgtEl>
                                          <p:spTgt spid="5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5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1" grpId="0" bldLvl="0" animBg="1"/>
      <p:bldP spid="5152" grpId="0" bldLvl="0" animBg="1"/>
      <p:bldP spid="517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46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948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sp>
        <p:nvSpPr>
          <p:cNvPr id="19494"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偏差</a:t>
            </a:r>
            <a:endParaRPr lang="zh-CN" altLang="en-US" dirty="0">
              <a:ea typeface="宋体" panose="02010600030101010101" pitchFamily="2" charset="-122"/>
            </a:endParaRPr>
          </a:p>
        </p:txBody>
      </p:sp>
      <p:sp>
        <p:nvSpPr>
          <p:cNvPr id="1949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9496" name="矩形 6"/>
          <p:cNvSpPr/>
          <p:nvPr/>
        </p:nvSpPr>
        <p:spPr>
          <a:xfrm>
            <a:off x="1991360" y="1700213"/>
            <a:ext cx="9732963"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499" name="圆角矩形 21"/>
          <p:cNvSpPr/>
          <p:nvPr/>
        </p:nvSpPr>
        <p:spPr>
          <a:xfrm>
            <a:off x="5530215" y="3815715"/>
            <a:ext cx="5821045" cy="1990090"/>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9500" name="TextBox 8"/>
          <p:cNvSpPr/>
          <p:nvPr/>
        </p:nvSpPr>
        <p:spPr>
          <a:xfrm>
            <a:off x="5737860" y="3994785"/>
            <a:ext cx="5508625" cy="1723390"/>
          </a:xfrm>
          <a:prstGeom prst="rect">
            <a:avLst/>
          </a:prstGeom>
          <a:noFill/>
          <a:ln w="9525">
            <a:noFill/>
          </a:ln>
        </p:spPr>
        <p:txBody>
          <a:bodyPr wrap="square">
            <a:spAutoFit/>
          </a:bodyPr>
          <a:p>
            <a:pPr marL="0" lvl="0" indent="457200">
              <a:lnSpc>
                <a:spcPct val="134000"/>
              </a:lnSpc>
              <a:spcAft>
                <a:spcPts val="1200"/>
              </a:spcAft>
            </a:pPr>
            <a:r>
              <a:rPr sz="1600" b="1" dirty="0">
                <a:solidFill>
                  <a:schemeClr val="bg1"/>
                </a:solidFill>
                <a:latin typeface="微软雅黑" panose="020B0503020204020204" charset="-122"/>
                <a:ea typeface="微软雅黑" panose="020B0503020204020204" charset="-122"/>
                <a:sym typeface="微软雅黑" panose="020B0503020204020204" charset="-122"/>
              </a:rPr>
              <a:t>克服自我中心可以做以下调适：</a:t>
            </a:r>
            <a:r>
              <a:rPr sz="1600" dirty="0">
                <a:solidFill>
                  <a:schemeClr val="bg1"/>
                </a:solidFill>
                <a:latin typeface="微软雅黑" panose="020B0503020204020204" charset="-122"/>
                <a:ea typeface="微软雅黑" panose="020B0503020204020204" charset="-122"/>
                <a:sym typeface="微软雅黑" panose="020B0503020204020204" charset="-122"/>
              </a:rPr>
              <a:t>（1）角色扮演，换位思考；（2）多接触各个社会阶层、不同性格特点的人们，丰富自己的见识和体验；（3）参加户外生存训练等活动，感受他人对自己的帮助及团体归属的需要，并尽力给予他人帮助</a:t>
            </a:r>
            <a:r>
              <a:rPr lang="zh-CN" sz="1600" dirty="0">
                <a:solidFill>
                  <a:schemeClr val="bg1"/>
                </a:solidFill>
                <a:latin typeface="微软雅黑" panose="020B0503020204020204" charset="-122"/>
                <a:ea typeface="微软雅黑" panose="020B0503020204020204" charset="-122"/>
                <a:sym typeface="微软雅黑" panose="020B0503020204020204" charset="-122"/>
              </a:rPr>
              <a:t>。</a:t>
            </a:r>
            <a:endParaRPr lang="zh-CN" sz="1600"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19501" name="组合 19500"/>
          <p:cNvGrpSpPr/>
          <p:nvPr/>
        </p:nvGrpSpPr>
        <p:grpSpPr>
          <a:xfrm>
            <a:off x="1846898" y="6015038"/>
            <a:ext cx="7777162" cy="828675"/>
            <a:chOff x="0" y="0"/>
            <a:chExt cx="7776656" cy="828000"/>
          </a:xfrm>
        </p:grpSpPr>
        <p:sp>
          <p:nvSpPr>
            <p:cNvPr id="19502" name="矩形 16"/>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9503"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19505" name="椭圆 24"/>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19506" name="TextBox 26"/>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自我中心</a:t>
            </a:r>
            <a:endParaRPr lang="zh-CN" altLang="en-US" dirty="0">
              <a:ea typeface="宋体" panose="02010600030101010101" pitchFamily="2" charset="-122"/>
            </a:endParaRPr>
          </a:p>
        </p:txBody>
      </p:sp>
      <p:sp>
        <p:nvSpPr>
          <p:cNvPr id="19507" name="TextBox 27"/>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1</a:t>
            </a:r>
            <a:endParaRPr lang="en-US" dirty="0">
              <a:ea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2"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pic>
        <p:nvPicPr>
          <p:cNvPr id="5" name="图片 4" descr="5655fb248fc18_1024"/>
          <p:cNvPicPr>
            <a:picLocks noChangeAspect="1"/>
          </p:cNvPicPr>
          <p:nvPr/>
        </p:nvPicPr>
        <p:blipFill>
          <a:blip r:embed="rId4"/>
          <a:stretch>
            <a:fillRect/>
          </a:stretch>
        </p:blipFill>
        <p:spPr>
          <a:xfrm>
            <a:off x="1991360" y="2574925"/>
            <a:ext cx="4273550" cy="3373755"/>
          </a:xfrm>
          <a:prstGeom prst="rect">
            <a:avLst/>
          </a:prstGeom>
        </p:spPr>
      </p:pic>
      <p:sp>
        <p:nvSpPr>
          <p:cNvPr id="19508" name="圆角矩形 28"/>
          <p:cNvSpPr/>
          <p:nvPr/>
        </p:nvSpPr>
        <p:spPr>
          <a:xfrm>
            <a:off x="5529580" y="1850390"/>
            <a:ext cx="5821680" cy="1840230"/>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9509" name="TextBox 8"/>
          <p:cNvSpPr/>
          <p:nvPr/>
        </p:nvSpPr>
        <p:spPr>
          <a:xfrm>
            <a:off x="5627370" y="1850390"/>
            <a:ext cx="5618480" cy="1723390"/>
          </a:xfrm>
          <a:prstGeom prst="rect">
            <a:avLst/>
          </a:prstGeom>
          <a:noFill/>
          <a:ln w="9525">
            <a:noFill/>
          </a:ln>
        </p:spPr>
        <p:txBody>
          <a:bodyPr wrap="square">
            <a:spAutoFit/>
          </a:bodyPr>
          <a:p>
            <a:pPr marL="0" lvl="0" indent="457200">
              <a:lnSpc>
                <a:spcPct val="134000"/>
              </a:lnSpc>
              <a:spcAft>
                <a:spcPts val="1200"/>
              </a:spcAft>
            </a:pP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自我中心主要表现为：</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1）凡事从自我出发，只关心自己，不顾忌他人的感受和需要；（2）好把自己的意志强加于人，固执己见唯我独尊。（3）自尊心过强、过度防卫、有明显的嫉妒心，不易赢得他人好感和信任，人际关系不和谐，易遭挫折。</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19490" name="组合 19489"/>
          <p:cNvGrpSpPr/>
          <p:nvPr/>
        </p:nvGrpSpPr>
        <p:grpSpPr>
          <a:xfrm>
            <a:off x="1883410" y="512763"/>
            <a:ext cx="539750" cy="539750"/>
            <a:chOff x="0" y="0"/>
            <a:chExt cx="540000" cy="540000"/>
          </a:xfrm>
        </p:grpSpPr>
        <p:sp>
          <p:nvSpPr>
            <p:cNvPr id="1949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949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5</a:t>
              </a:r>
              <a:endParaRPr lang="en-US" dirty="0">
                <a:ea typeface="宋体" panose="02010600030101010101" pitchFamily="2" charset="-122"/>
              </a:endParaRPr>
            </a:p>
          </p:txBody>
        </p:sp>
      </p:grpSp>
      <p:sp>
        <p:nvSpPr>
          <p:cNvPr id="19493" name="TextBox 12"/>
          <p:cNvSpPr/>
          <p:nvPr/>
        </p:nvSpPr>
        <p:spPr>
          <a:xfrm>
            <a:off x="2712085" y="552450"/>
            <a:ext cx="416369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自我认知的偏差</a:t>
            </a:r>
            <a:endParaRPr lang="zh-CN" altLang="en-US" dirty="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507"/>
                                        </p:tgtEl>
                                        <p:attrNameLst>
                                          <p:attrName>style.visibility</p:attrName>
                                        </p:attrNameLst>
                                      </p:cBhvr>
                                      <p:to>
                                        <p:strVal val="visible"/>
                                      </p:to>
                                    </p:set>
                                    <p:anim calcmode="lin" valueType="num">
                                      <p:cBhvr>
                                        <p:cTn id="7" dur="100" fill="hold"/>
                                        <p:tgtEl>
                                          <p:spTgt spid="19507"/>
                                        </p:tgtEl>
                                        <p:attrNameLst>
                                          <p:attrName>ppt_x</p:attrName>
                                        </p:attrNameLst>
                                      </p:cBhvr>
                                      <p:tavLst>
                                        <p:tav tm="0">
                                          <p:val>
                                            <p:strVal val="0-#ppt_w/2"/>
                                          </p:val>
                                        </p:tav>
                                        <p:tav tm="100000">
                                          <p:val>
                                            <p:strVal val="#ppt_x"/>
                                          </p:val>
                                        </p:tav>
                                      </p:tavLst>
                                    </p:anim>
                                    <p:anim calcmode="lin" valueType="num">
                                      <p:cBhvr>
                                        <p:cTn id="8" dur="100" fill="hold"/>
                                        <p:tgtEl>
                                          <p:spTgt spid="1950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506"/>
                                        </p:tgtEl>
                                        <p:attrNameLst>
                                          <p:attrName>style.visibility</p:attrName>
                                        </p:attrNameLst>
                                      </p:cBhvr>
                                      <p:to>
                                        <p:strVal val="visible"/>
                                      </p:to>
                                    </p:set>
                                    <p:anim calcmode="lin" valueType="num">
                                      <p:cBhvr>
                                        <p:cTn id="12" dur="500" fill="hold"/>
                                        <p:tgtEl>
                                          <p:spTgt spid="19506"/>
                                        </p:tgtEl>
                                        <p:attrNameLst>
                                          <p:attrName>ppt_x</p:attrName>
                                        </p:attrNameLst>
                                      </p:cBhvr>
                                      <p:tavLst>
                                        <p:tav tm="0">
                                          <p:val>
                                            <p:strVal val="0-#ppt_w/2"/>
                                          </p:val>
                                        </p:tav>
                                        <p:tav tm="100000">
                                          <p:val>
                                            <p:strVal val="#ppt_x"/>
                                          </p:val>
                                        </p:tav>
                                      </p:tavLst>
                                    </p:anim>
                                    <p:anim calcmode="lin" valueType="num">
                                      <p:cBhvr>
                                        <p:cTn id="13" dur="500" fill="hold"/>
                                        <p:tgtEl>
                                          <p:spTgt spid="19506"/>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9506"/>
                                        </p:tgtEl>
                                        <p:attrNameLst>
                                          <p:attrName>r</p:attrName>
                                        </p:attrNameLst>
                                      </p:cBhvr>
                                    </p:animRo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9500"/>
                                        </p:tgtEl>
                                        <p:attrNameLst>
                                          <p:attrName>style.visibility</p:attrName>
                                        </p:attrNameLst>
                                      </p:cBhvr>
                                      <p:to>
                                        <p:strVal val="visible"/>
                                      </p:to>
                                    </p:set>
                                    <p:anim calcmode="lin" valueType="num">
                                      <p:cBhvr>
                                        <p:cTn id="19" dur="500" fill="hold"/>
                                        <p:tgtEl>
                                          <p:spTgt spid="19500"/>
                                        </p:tgtEl>
                                        <p:attrNameLst>
                                          <p:attrName>ppt_w</p:attrName>
                                        </p:attrNameLst>
                                      </p:cBhvr>
                                      <p:tavLst>
                                        <p:tav tm="0">
                                          <p:val>
                                            <p:fltVal val="0.000000"/>
                                          </p:val>
                                        </p:tav>
                                        <p:tav tm="100000">
                                          <p:val>
                                            <p:strVal val="#ppt_w"/>
                                          </p:val>
                                        </p:tav>
                                      </p:tavLst>
                                    </p:anim>
                                    <p:anim calcmode="lin" valueType="num">
                                      <p:cBhvr>
                                        <p:cTn id="20" dur="500" fill="hold"/>
                                        <p:tgtEl>
                                          <p:spTgt spid="19500"/>
                                        </p:tgtEl>
                                        <p:attrNameLst>
                                          <p:attrName>ppt_h</p:attrName>
                                        </p:attrNameLst>
                                      </p:cBhvr>
                                      <p:tavLst>
                                        <p:tav tm="0">
                                          <p:val>
                                            <p:fltVal val="0.000000"/>
                                          </p:val>
                                        </p:tav>
                                        <p:tav tm="100000">
                                          <p:val>
                                            <p:strVal val="#ppt_h"/>
                                          </p:val>
                                        </p:tav>
                                      </p:tavLst>
                                    </p:anim>
                                    <p:animEffect filter="fade">
                                      <p:cBhvr>
                                        <p:cTn id="21" dur="500"/>
                                        <p:tgtEl>
                                          <p:spTgt spid="19500"/>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19500"/>
                                        </p:tgtEl>
                                        <p:attrNameLst>
                                          <p:attrName>style.visibility</p:attrName>
                                        </p:attrNameLst>
                                      </p:cBhvr>
                                      <p:to>
                                        <p:strVal val="visible"/>
                                      </p:to>
                                    </p:set>
                                    <p:anim calcmode="lin" valueType="num">
                                      <p:cBhvr>
                                        <p:cTn id="24" dur="500" fill="hold"/>
                                        <p:tgtEl>
                                          <p:spTgt spid="19500"/>
                                        </p:tgtEl>
                                        <p:attrNameLst>
                                          <p:attrName>ppt_w</p:attrName>
                                        </p:attrNameLst>
                                      </p:cBhvr>
                                      <p:tavLst>
                                        <p:tav tm="0">
                                          <p:val>
                                            <p:fltVal val="0.000000"/>
                                          </p:val>
                                        </p:tav>
                                        <p:tav tm="100000">
                                          <p:val>
                                            <p:strVal val="#ppt_w"/>
                                          </p:val>
                                        </p:tav>
                                      </p:tavLst>
                                    </p:anim>
                                    <p:anim calcmode="lin" valueType="num">
                                      <p:cBhvr>
                                        <p:cTn id="25" dur="500" fill="hold"/>
                                        <p:tgtEl>
                                          <p:spTgt spid="19500"/>
                                        </p:tgtEl>
                                        <p:attrNameLst>
                                          <p:attrName>ppt_h</p:attrName>
                                        </p:attrNameLst>
                                      </p:cBhvr>
                                      <p:tavLst>
                                        <p:tav tm="0">
                                          <p:val>
                                            <p:fltVal val="0.000000"/>
                                          </p:val>
                                        </p:tav>
                                        <p:tav tm="100000">
                                          <p:val>
                                            <p:strVal val="#ppt_h"/>
                                          </p:val>
                                        </p:tav>
                                      </p:tavLst>
                                    </p:anim>
                                    <p:anim calcmode="lin" valueType="num">
                                      <p:cBhvr>
                                        <p:cTn id="26" dur="500" fill="hold"/>
                                        <p:tgtEl>
                                          <p:spTgt spid="19500"/>
                                        </p:tgtEl>
                                        <p:attrNameLst>
                                          <p:attrName>style.rotation</p:attrName>
                                        </p:attrNameLst>
                                      </p:cBhvr>
                                      <p:tavLst>
                                        <p:tav tm="0">
                                          <p:val>
                                            <p:fltVal val="360.000000"/>
                                          </p:val>
                                        </p:tav>
                                        <p:tav tm="100000">
                                          <p:val>
                                            <p:fltVal val="0.000000"/>
                                          </p:val>
                                        </p:tav>
                                      </p:tavLst>
                                    </p:anim>
                                    <p:animEffect filter="fade">
                                      <p:cBhvr>
                                        <p:cTn id="27" dur="500"/>
                                        <p:tgtEl>
                                          <p:spTgt spid="19500"/>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9509"/>
                                        </p:tgtEl>
                                        <p:attrNameLst>
                                          <p:attrName>style.visibility</p:attrName>
                                        </p:attrNameLst>
                                      </p:cBhvr>
                                      <p:to>
                                        <p:strVal val="visible"/>
                                      </p:to>
                                    </p:set>
                                    <p:anim calcmode="lin" valueType="num">
                                      <p:cBhvr>
                                        <p:cTn id="31" dur="500" fill="hold"/>
                                        <p:tgtEl>
                                          <p:spTgt spid="19509"/>
                                        </p:tgtEl>
                                        <p:attrNameLst>
                                          <p:attrName>ppt_w</p:attrName>
                                        </p:attrNameLst>
                                      </p:cBhvr>
                                      <p:tavLst>
                                        <p:tav tm="0">
                                          <p:val>
                                            <p:fltVal val="0.000000"/>
                                          </p:val>
                                        </p:tav>
                                        <p:tav tm="100000">
                                          <p:val>
                                            <p:strVal val="#ppt_w"/>
                                          </p:val>
                                        </p:tav>
                                      </p:tavLst>
                                    </p:anim>
                                    <p:anim calcmode="lin" valueType="num">
                                      <p:cBhvr>
                                        <p:cTn id="32" dur="500" fill="hold"/>
                                        <p:tgtEl>
                                          <p:spTgt spid="19509"/>
                                        </p:tgtEl>
                                        <p:attrNameLst>
                                          <p:attrName>ppt_h</p:attrName>
                                        </p:attrNameLst>
                                      </p:cBhvr>
                                      <p:tavLst>
                                        <p:tav tm="0">
                                          <p:val>
                                            <p:fltVal val="0.000000"/>
                                          </p:val>
                                        </p:tav>
                                        <p:tav tm="100000">
                                          <p:val>
                                            <p:strVal val="#ppt_h"/>
                                          </p:val>
                                        </p:tav>
                                      </p:tavLst>
                                    </p:anim>
                                    <p:animEffect filter="fade">
                                      <p:cBhvr>
                                        <p:cTn id="33" dur="500"/>
                                        <p:tgtEl>
                                          <p:spTgt spid="19509"/>
                                        </p:tgtEl>
                                      </p:cBhvr>
                                    </p:animEffect>
                                  </p:childTnLst>
                                </p:cTn>
                              </p:par>
                              <p:par>
                                <p:cTn id="34" presetID="49" presetClass="entr" presetSubtype="0" decel="100000" fill="hold" grpId="1" nodeType="withEffect">
                                  <p:stCondLst>
                                    <p:cond delay="0"/>
                                  </p:stCondLst>
                                  <p:childTnLst>
                                    <p:set>
                                      <p:cBhvr>
                                        <p:cTn id="35" dur="1" fill="hold">
                                          <p:stCondLst>
                                            <p:cond delay="0"/>
                                          </p:stCondLst>
                                        </p:cTn>
                                        <p:tgtEl>
                                          <p:spTgt spid="19509"/>
                                        </p:tgtEl>
                                        <p:attrNameLst>
                                          <p:attrName>style.visibility</p:attrName>
                                        </p:attrNameLst>
                                      </p:cBhvr>
                                      <p:to>
                                        <p:strVal val="visible"/>
                                      </p:to>
                                    </p:set>
                                    <p:anim calcmode="lin" valueType="num">
                                      <p:cBhvr>
                                        <p:cTn id="36" dur="500" fill="hold"/>
                                        <p:tgtEl>
                                          <p:spTgt spid="19509"/>
                                        </p:tgtEl>
                                        <p:attrNameLst>
                                          <p:attrName>ppt_w</p:attrName>
                                        </p:attrNameLst>
                                      </p:cBhvr>
                                      <p:tavLst>
                                        <p:tav tm="0">
                                          <p:val>
                                            <p:fltVal val="0.000000"/>
                                          </p:val>
                                        </p:tav>
                                        <p:tav tm="100000">
                                          <p:val>
                                            <p:strVal val="#ppt_w"/>
                                          </p:val>
                                        </p:tav>
                                      </p:tavLst>
                                    </p:anim>
                                    <p:anim calcmode="lin" valueType="num">
                                      <p:cBhvr>
                                        <p:cTn id="37" dur="500" fill="hold"/>
                                        <p:tgtEl>
                                          <p:spTgt spid="19509"/>
                                        </p:tgtEl>
                                        <p:attrNameLst>
                                          <p:attrName>ppt_h</p:attrName>
                                        </p:attrNameLst>
                                      </p:cBhvr>
                                      <p:tavLst>
                                        <p:tav tm="0">
                                          <p:val>
                                            <p:fltVal val="0.000000"/>
                                          </p:val>
                                        </p:tav>
                                        <p:tav tm="100000">
                                          <p:val>
                                            <p:strVal val="#ppt_h"/>
                                          </p:val>
                                        </p:tav>
                                      </p:tavLst>
                                    </p:anim>
                                    <p:anim calcmode="lin" valueType="num">
                                      <p:cBhvr>
                                        <p:cTn id="38" dur="500" fill="hold"/>
                                        <p:tgtEl>
                                          <p:spTgt spid="19509"/>
                                        </p:tgtEl>
                                        <p:attrNameLst>
                                          <p:attrName>style.rotation</p:attrName>
                                        </p:attrNameLst>
                                      </p:cBhvr>
                                      <p:tavLst>
                                        <p:tav tm="0">
                                          <p:val>
                                            <p:fltVal val="360.000000"/>
                                          </p:val>
                                        </p:tav>
                                        <p:tav tm="100000">
                                          <p:val>
                                            <p:fltVal val="0.000000"/>
                                          </p:val>
                                        </p:tav>
                                      </p:tavLst>
                                    </p:anim>
                                    <p:animEffect filter="fade">
                                      <p:cBhvr>
                                        <p:cTn id="39" dur="500"/>
                                        <p:tgtEl>
                                          <p:spTgt spid="19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00" grpId="0" bldLvl="0"/>
      <p:bldP spid="19500" grpId="1" bldLvl="0"/>
      <p:bldP spid="19506" grpId="0" bldLvl="0"/>
      <p:bldP spid="19506" grpId="1" bldLvl="0"/>
      <p:bldP spid="19507" grpId="0" bldLvl="0"/>
      <p:bldP spid="19509" grpId="0" bldLvl="0"/>
      <p:bldP spid="19509" grpId="1"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46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948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sp>
        <p:nvSpPr>
          <p:cNvPr id="19494"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偏差</a:t>
            </a:r>
            <a:endParaRPr lang="zh-CN" altLang="en-US" dirty="0">
              <a:ea typeface="宋体" panose="02010600030101010101" pitchFamily="2" charset="-122"/>
            </a:endParaRPr>
          </a:p>
        </p:txBody>
      </p:sp>
      <p:sp>
        <p:nvSpPr>
          <p:cNvPr id="1949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9496" name="矩形 6"/>
          <p:cNvSpPr/>
          <p:nvPr/>
        </p:nvSpPr>
        <p:spPr>
          <a:xfrm>
            <a:off x="1991360" y="1700213"/>
            <a:ext cx="9732963"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499" name="圆角矩形 21"/>
          <p:cNvSpPr/>
          <p:nvPr/>
        </p:nvSpPr>
        <p:spPr>
          <a:xfrm>
            <a:off x="5522595" y="4351655"/>
            <a:ext cx="5821045" cy="1388110"/>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9500" name="TextBox 8"/>
          <p:cNvSpPr/>
          <p:nvPr/>
        </p:nvSpPr>
        <p:spPr>
          <a:xfrm>
            <a:off x="5734050" y="4449445"/>
            <a:ext cx="5508625" cy="1192530"/>
          </a:xfrm>
          <a:prstGeom prst="rect">
            <a:avLst/>
          </a:prstGeom>
          <a:noFill/>
          <a:ln w="9525">
            <a:noFill/>
          </a:ln>
        </p:spPr>
        <p:txBody>
          <a:bodyPr wrap="square">
            <a:spAutoFit/>
          </a:bodyPr>
          <a:p>
            <a:pPr marL="0" lvl="0" indent="457200">
              <a:lnSpc>
                <a:spcPct val="134000"/>
              </a:lnSpc>
              <a:spcAft>
                <a:spcPts val="1200"/>
              </a:spcAft>
            </a:pPr>
            <a:r>
              <a:rPr sz="1600" dirty="0">
                <a:solidFill>
                  <a:schemeClr val="bg1"/>
                </a:solidFill>
                <a:latin typeface="微软雅黑" panose="020B0503020204020204" charset="-122"/>
                <a:ea typeface="微软雅黑" panose="020B0503020204020204" charset="-122"/>
                <a:sym typeface="微软雅黑" panose="020B0503020204020204" charset="-122"/>
              </a:rPr>
              <a:t>克服盲目从众需要注意以下几点：</a:t>
            </a:r>
            <a:r>
              <a:rPr b="1" dirty="0">
                <a:solidFill>
                  <a:schemeClr val="bg1"/>
                </a:solidFill>
                <a:latin typeface="微软雅黑" panose="020B0503020204020204" charset="-122"/>
                <a:ea typeface="微软雅黑" panose="020B0503020204020204" charset="-122"/>
                <a:sym typeface="微软雅黑" panose="020B0503020204020204" charset="-122"/>
              </a:rPr>
              <a:t>（1）提高辨识目标行为善恶美丑的能力；（2）明确自己的立场和行为目的。</a:t>
            </a:r>
            <a:endParaRPr b="1"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19501" name="组合 19500"/>
          <p:cNvGrpSpPr/>
          <p:nvPr/>
        </p:nvGrpSpPr>
        <p:grpSpPr>
          <a:xfrm>
            <a:off x="1846898" y="6015038"/>
            <a:ext cx="7777162" cy="828675"/>
            <a:chOff x="0" y="0"/>
            <a:chExt cx="7776656" cy="828000"/>
          </a:xfrm>
        </p:grpSpPr>
        <p:sp>
          <p:nvSpPr>
            <p:cNvPr id="19502" name="矩形 16"/>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9503"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19505" name="椭圆 24"/>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19506" name="TextBox 26"/>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从众</a:t>
            </a:r>
            <a:endParaRPr lang="en-US" altLang="zh-CN" dirty="0">
              <a:ea typeface="宋体" panose="02010600030101010101" pitchFamily="2" charset="-122"/>
            </a:endParaRPr>
          </a:p>
        </p:txBody>
      </p:sp>
      <p:sp>
        <p:nvSpPr>
          <p:cNvPr id="19507" name="TextBox 27"/>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2</a:t>
            </a:r>
            <a:endParaRPr lang="en-US" dirty="0">
              <a:ea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2"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pic>
        <p:nvPicPr>
          <p:cNvPr id="5" name="图片 4" descr="5655fb248fc18_1024"/>
          <p:cNvPicPr>
            <a:picLocks noChangeAspect="1"/>
          </p:cNvPicPr>
          <p:nvPr/>
        </p:nvPicPr>
        <p:blipFill>
          <a:blip r:embed="rId4"/>
          <a:stretch>
            <a:fillRect/>
          </a:stretch>
        </p:blipFill>
        <p:spPr>
          <a:xfrm>
            <a:off x="1991360" y="2574925"/>
            <a:ext cx="4273550" cy="3373755"/>
          </a:xfrm>
          <a:prstGeom prst="rect">
            <a:avLst/>
          </a:prstGeom>
        </p:spPr>
      </p:pic>
      <p:sp>
        <p:nvSpPr>
          <p:cNvPr id="19508" name="圆角矩形 28"/>
          <p:cNvSpPr/>
          <p:nvPr/>
        </p:nvSpPr>
        <p:spPr>
          <a:xfrm>
            <a:off x="5526405" y="1923415"/>
            <a:ext cx="5821680" cy="2169160"/>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9509" name="TextBox 8"/>
          <p:cNvSpPr/>
          <p:nvPr/>
        </p:nvSpPr>
        <p:spPr>
          <a:xfrm>
            <a:off x="5624195" y="1923415"/>
            <a:ext cx="5618480" cy="204978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与自我中心相反，从众是指个人受到外界人群行为的影响，而在自己的知觉、判断、认识上表现出符合于公众舆论或多数人的行为方式。部分情况下，多数人的意见往往是对的，服从多数一般是不错的。但缺乏分析、不作独立思考、不顾是非曲直的一概服从多数，随大流走，则是不可取的，是消极的“盲目从众心理”。</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19490" name="组合 19489"/>
          <p:cNvGrpSpPr/>
          <p:nvPr/>
        </p:nvGrpSpPr>
        <p:grpSpPr>
          <a:xfrm>
            <a:off x="1883410" y="512763"/>
            <a:ext cx="539750" cy="539750"/>
            <a:chOff x="0" y="0"/>
            <a:chExt cx="540000" cy="540000"/>
          </a:xfrm>
        </p:grpSpPr>
        <p:sp>
          <p:nvSpPr>
            <p:cNvPr id="1949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949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5</a:t>
              </a:r>
              <a:endParaRPr lang="en-US" dirty="0">
                <a:ea typeface="宋体" panose="02010600030101010101" pitchFamily="2" charset="-122"/>
              </a:endParaRPr>
            </a:p>
          </p:txBody>
        </p:sp>
      </p:grpSp>
      <p:sp>
        <p:nvSpPr>
          <p:cNvPr id="19493" name="TextBox 12"/>
          <p:cNvSpPr/>
          <p:nvPr/>
        </p:nvSpPr>
        <p:spPr>
          <a:xfrm>
            <a:off x="2712085" y="552450"/>
            <a:ext cx="416369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自我认知的偏差</a:t>
            </a:r>
            <a:endParaRPr lang="zh-CN" altLang="en-US" dirty="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507"/>
                                        </p:tgtEl>
                                        <p:attrNameLst>
                                          <p:attrName>style.visibility</p:attrName>
                                        </p:attrNameLst>
                                      </p:cBhvr>
                                      <p:to>
                                        <p:strVal val="visible"/>
                                      </p:to>
                                    </p:set>
                                    <p:anim calcmode="lin" valueType="num">
                                      <p:cBhvr>
                                        <p:cTn id="7" dur="100" fill="hold"/>
                                        <p:tgtEl>
                                          <p:spTgt spid="19507"/>
                                        </p:tgtEl>
                                        <p:attrNameLst>
                                          <p:attrName>ppt_x</p:attrName>
                                        </p:attrNameLst>
                                      </p:cBhvr>
                                      <p:tavLst>
                                        <p:tav tm="0">
                                          <p:val>
                                            <p:strVal val="0-#ppt_w/2"/>
                                          </p:val>
                                        </p:tav>
                                        <p:tav tm="100000">
                                          <p:val>
                                            <p:strVal val="#ppt_x"/>
                                          </p:val>
                                        </p:tav>
                                      </p:tavLst>
                                    </p:anim>
                                    <p:anim calcmode="lin" valueType="num">
                                      <p:cBhvr>
                                        <p:cTn id="8" dur="100" fill="hold"/>
                                        <p:tgtEl>
                                          <p:spTgt spid="1950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506"/>
                                        </p:tgtEl>
                                        <p:attrNameLst>
                                          <p:attrName>style.visibility</p:attrName>
                                        </p:attrNameLst>
                                      </p:cBhvr>
                                      <p:to>
                                        <p:strVal val="visible"/>
                                      </p:to>
                                    </p:set>
                                    <p:anim calcmode="lin" valueType="num">
                                      <p:cBhvr>
                                        <p:cTn id="12" dur="500" fill="hold"/>
                                        <p:tgtEl>
                                          <p:spTgt spid="19506"/>
                                        </p:tgtEl>
                                        <p:attrNameLst>
                                          <p:attrName>ppt_x</p:attrName>
                                        </p:attrNameLst>
                                      </p:cBhvr>
                                      <p:tavLst>
                                        <p:tav tm="0">
                                          <p:val>
                                            <p:strVal val="0-#ppt_w/2"/>
                                          </p:val>
                                        </p:tav>
                                        <p:tav tm="100000">
                                          <p:val>
                                            <p:strVal val="#ppt_x"/>
                                          </p:val>
                                        </p:tav>
                                      </p:tavLst>
                                    </p:anim>
                                    <p:anim calcmode="lin" valueType="num">
                                      <p:cBhvr>
                                        <p:cTn id="13" dur="500" fill="hold"/>
                                        <p:tgtEl>
                                          <p:spTgt spid="19506"/>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9506"/>
                                        </p:tgtEl>
                                        <p:attrNameLst>
                                          <p:attrName>r</p:attrName>
                                        </p:attrNameLst>
                                      </p:cBhvr>
                                    </p:animRo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9500"/>
                                        </p:tgtEl>
                                        <p:attrNameLst>
                                          <p:attrName>style.visibility</p:attrName>
                                        </p:attrNameLst>
                                      </p:cBhvr>
                                      <p:to>
                                        <p:strVal val="visible"/>
                                      </p:to>
                                    </p:set>
                                    <p:anim calcmode="lin" valueType="num">
                                      <p:cBhvr>
                                        <p:cTn id="19" dur="500" fill="hold"/>
                                        <p:tgtEl>
                                          <p:spTgt spid="19500"/>
                                        </p:tgtEl>
                                        <p:attrNameLst>
                                          <p:attrName>ppt_w</p:attrName>
                                        </p:attrNameLst>
                                      </p:cBhvr>
                                      <p:tavLst>
                                        <p:tav tm="0">
                                          <p:val>
                                            <p:fltVal val="0.000000"/>
                                          </p:val>
                                        </p:tav>
                                        <p:tav tm="100000">
                                          <p:val>
                                            <p:strVal val="#ppt_w"/>
                                          </p:val>
                                        </p:tav>
                                      </p:tavLst>
                                    </p:anim>
                                    <p:anim calcmode="lin" valueType="num">
                                      <p:cBhvr>
                                        <p:cTn id="20" dur="500" fill="hold"/>
                                        <p:tgtEl>
                                          <p:spTgt spid="19500"/>
                                        </p:tgtEl>
                                        <p:attrNameLst>
                                          <p:attrName>ppt_h</p:attrName>
                                        </p:attrNameLst>
                                      </p:cBhvr>
                                      <p:tavLst>
                                        <p:tav tm="0">
                                          <p:val>
                                            <p:fltVal val="0.000000"/>
                                          </p:val>
                                        </p:tav>
                                        <p:tav tm="100000">
                                          <p:val>
                                            <p:strVal val="#ppt_h"/>
                                          </p:val>
                                        </p:tav>
                                      </p:tavLst>
                                    </p:anim>
                                    <p:animEffect filter="fade">
                                      <p:cBhvr>
                                        <p:cTn id="21" dur="500"/>
                                        <p:tgtEl>
                                          <p:spTgt spid="19500"/>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19500"/>
                                        </p:tgtEl>
                                        <p:attrNameLst>
                                          <p:attrName>style.visibility</p:attrName>
                                        </p:attrNameLst>
                                      </p:cBhvr>
                                      <p:to>
                                        <p:strVal val="visible"/>
                                      </p:to>
                                    </p:set>
                                    <p:anim calcmode="lin" valueType="num">
                                      <p:cBhvr>
                                        <p:cTn id="24" dur="500" fill="hold"/>
                                        <p:tgtEl>
                                          <p:spTgt spid="19500"/>
                                        </p:tgtEl>
                                        <p:attrNameLst>
                                          <p:attrName>ppt_w</p:attrName>
                                        </p:attrNameLst>
                                      </p:cBhvr>
                                      <p:tavLst>
                                        <p:tav tm="0">
                                          <p:val>
                                            <p:fltVal val="0.000000"/>
                                          </p:val>
                                        </p:tav>
                                        <p:tav tm="100000">
                                          <p:val>
                                            <p:strVal val="#ppt_w"/>
                                          </p:val>
                                        </p:tav>
                                      </p:tavLst>
                                    </p:anim>
                                    <p:anim calcmode="lin" valueType="num">
                                      <p:cBhvr>
                                        <p:cTn id="25" dur="500" fill="hold"/>
                                        <p:tgtEl>
                                          <p:spTgt spid="19500"/>
                                        </p:tgtEl>
                                        <p:attrNameLst>
                                          <p:attrName>ppt_h</p:attrName>
                                        </p:attrNameLst>
                                      </p:cBhvr>
                                      <p:tavLst>
                                        <p:tav tm="0">
                                          <p:val>
                                            <p:fltVal val="0.000000"/>
                                          </p:val>
                                        </p:tav>
                                        <p:tav tm="100000">
                                          <p:val>
                                            <p:strVal val="#ppt_h"/>
                                          </p:val>
                                        </p:tav>
                                      </p:tavLst>
                                    </p:anim>
                                    <p:anim calcmode="lin" valueType="num">
                                      <p:cBhvr>
                                        <p:cTn id="26" dur="500" fill="hold"/>
                                        <p:tgtEl>
                                          <p:spTgt spid="19500"/>
                                        </p:tgtEl>
                                        <p:attrNameLst>
                                          <p:attrName>style.rotation</p:attrName>
                                        </p:attrNameLst>
                                      </p:cBhvr>
                                      <p:tavLst>
                                        <p:tav tm="0">
                                          <p:val>
                                            <p:fltVal val="360.000000"/>
                                          </p:val>
                                        </p:tav>
                                        <p:tav tm="100000">
                                          <p:val>
                                            <p:fltVal val="0.000000"/>
                                          </p:val>
                                        </p:tav>
                                      </p:tavLst>
                                    </p:anim>
                                    <p:animEffect filter="fade">
                                      <p:cBhvr>
                                        <p:cTn id="27" dur="500"/>
                                        <p:tgtEl>
                                          <p:spTgt spid="19500"/>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9509"/>
                                        </p:tgtEl>
                                        <p:attrNameLst>
                                          <p:attrName>style.visibility</p:attrName>
                                        </p:attrNameLst>
                                      </p:cBhvr>
                                      <p:to>
                                        <p:strVal val="visible"/>
                                      </p:to>
                                    </p:set>
                                    <p:anim calcmode="lin" valueType="num">
                                      <p:cBhvr>
                                        <p:cTn id="31" dur="500" fill="hold"/>
                                        <p:tgtEl>
                                          <p:spTgt spid="19509"/>
                                        </p:tgtEl>
                                        <p:attrNameLst>
                                          <p:attrName>ppt_w</p:attrName>
                                        </p:attrNameLst>
                                      </p:cBhvr>
                                      <p:tavLst>
                                        <p:tav tm="0">
                                          <p:val>
                                            <p:fltVal val="0.000000"/>
                                          </p:val>
                                        </p:tav>
                                        <p:tav tm="100000">
                                          <p:val>
                                            <p:strVal val="#ppt_w"/>
                                          </p:val>
                                        </p:tav>
                                      </p:tavLst>
                                    </p:anim>
                                    <p:anim calcmode="lin" valueType="num">
                                      <p:cBhvr>
                                        <p:cTn id="32" dur="500" fill="hold"/>
                                        <p:tgtEl>
                                          <p:spTgt spid="19509"/>
                                        </p:tgtEl>
                                        <p:attrNameLst>
                                          <p:attrName>ppt_h</p:attrName>
                                        </p:attrNameLst>
                                      </p:cBhvr>
                                      <p:tavLst>
                                        <p:tav tm="0">
                                          <p:val>
                                            <p:fltVal val="0.000000"/>
                                          </p:val>
                                        </p:tav>
                                        <p:tav tm="100000">
                                          <p:val>
                                            <p:strVal val="#ppt_h"/>
                                          </p:val>
                                        </p:tav>
                                      </p:tavLst>
                                    </p:anim>
                                    <p:animEffect filter="fade">
                                      <p:cBhvr>
                                        <p:cTn id="33" dur="500"/>
                                        <p:tgtEl>
                                          <p:spTgt spid="19509"/>
                                        </p:tgtEl>
                                      </p:cBhvr>
                                    </p:animEffect>
                                  </p:childTnLst>
                                </p:cTn>
                              </p:par>
                              <p:par>
                                <p:cTn id="34" presetID="49" presetClass="entr" presetSubtype="0" decel="100000" fill="hold" grpId="1" nodeType="withEffect">
                                  <p:stCondLst>
                                    <p:cond delay="0"/>
                                  </p:stCondLst>
                                  <p:childTnLst>
                                    <p:set>
                                      <p:cBhvr>
                                        <p:cTn id="35" dur="1" fill="hold">
                                          <p:stCondLst>
                                            <p:cond delay="0"/>
                                          </p:stCondLst>
                                        </p:cTn>
                                        <p:tgtEl>
                                          <p:spTgt spid="19509"/>
                                        </p:tgtEl>
                                        <p:attrNameLst>
                                          <p:attrName>style.visibility</p:attrName>
                                        </p:attrNameLst>
                                      </p:cBhvr>
                                      <p:to>
                                        <p:strVal val="visible"/>
                                      </p:to>
                                    </p:set>
                                    <p:anim calcmode="lin" valueType="num">
                                      <p:cBhvr>
                                        <p:cTn id="36" dur="500" fill="hold"/>
                                        <p:tgtEl>
                                          <p:spTgt spid="19509"/>
                                        </p:tgtEl>
                                        <p:attrNameLst>
                                          <p:attrName>ppt_w</p:attrName>
                                        </p:attrNameLst>
                                      </p:cBhvr>
                                      <p:tavLst>
                                        <p:tav tm="0">
                                          <p:val>
                                            <p:fltVal val="0.000000"/>
                                          </p:val>
                                        </p:tav>
                                        <p:tav tm="100000">
                                          <p:val>
                                            <p:strVal val="#ppt_w"/>
                                          </p:val>
                                        </p:tav>
                                      </p:tavLst>
                                    </p:anim>
                                    <p:anim calcmode="lin" valueType="num">
                                      <p:cBhvr>
                                        <p:cTn id="37" dur="500" fill="hold"/>
                                        <p:tgtEl>
                                          <p:spTgt spid="19509"/>
                                        </p:tgtEl>
                                        <p:attrNameLst>
                                          <p:attrName>ppt_h</p:attrName>
                                        </p:attrNameLst>
                                      </p:cBhvr>
                                      <p:tavLst>
                                        <p:tav tm="0">
                                          <p:val>
                                            <p:fltVal val="0.000000"/>
                                          </p:val>
                                        </p:tav>
                                        <p:tav tm="100000">
                                          <p:val>
                                            <p:strVal val="#ppt_h"/>
                                          </p:val>
                                        </p:tav>
                                      </p:tavLst>
                                    </p:anim>
                                    <p:anim calcmode="lin" valueType="num">
                                      <p:cBhvr>
                                        <p:cTn id="38" dur="500" fill="hold"/>
                                        <p:tgtEl>
                                          <p:spTgt spid="19509"/>
                                        </p:tgtEl>
                                        <p:attrNameLst>
                                          <p:attrName>style.rotation</p:attrName>
                                        </p:attrNameLst>
                                      </p:cBhvr>
                                      <p:tavLst>
                                        <p:tav tm="0">
                                          <p:val>
                                            <p:fltVal val="360.000000"/>
                                          </p:val>
                                        </p:tav>
                                        <p:tav tm="100000">
                                          <p:val>
                                            <p:fltVal val="0.000000"/>
                                          </p:val>
                                        </p:tav>
                                      </p:tavLst>
                                    </p:anim>
                                    <p:animEffect filter="fade">
                                      <p:cBhvr>
                                        <p:cTn id="39" dur="500"/>
                                        <p:tgtEl>
                                          <p:spTgt spid="19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00" grpId="0" bldLvl="0"/>
      <p:bldP spid="19500" grpId="1" bldLvl="0"/>
      <p:bldP spid="19506" grpId="0" bldLvl="0"/>
      <p:bldP spid="19506" grpId="1" bldLvl="0"/>
      <p:bldP spid="19507" grpId="0" bldLvl="0"/>
      <p:bldP spid="19509" grpId="0" bldLvl="0"/>
      <p:bldP spid="19509" grpId="1"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46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948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sp>
        <p:nvSpPr>
          <p:cNvPr id="19494"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偏差</a:t>
            </a:r>
            <a:endParaRPr lang="zh-CN" altLang="en-US" dirty="0">
              <a:ea typeface="宋体" panose="02010600030101010101" pitchFamily="2" charset="-122"/>
            </a:endParaRPr>
          </a:p>
        </p:txBody>
      </p:sp>
      <p:sp>
        <p:nvSpPr>
          <p:cNvPr id="1949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9496" name="矩形 6"/>
          <p:cNvSpPr/>
          <p:nvPr/>
        </p:nvSpPr>
        <p:spPr>
          <a:xfrm>
            <a:off x="1991360" y="1700213"/>
            <a:ext cx="9732963"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499" name="圆角矩形 21"/>
          <p:cNvSpPr/>
          <p:nvPr/>
        </p:nvSpPr>
        <p:spPr>
          <a:xfrm>
            <a:off x="5628005" y="3618865"/>
            <a:ext cx="5821045" cy="2192655"/>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9500" name="TextBox 8"/>
          <p:cNvSpPr/>
          <p:nvPr/>
        </p:nvSpPr>
        <p:spPr>
          <a:xfrm>
            <a:off x="5725160" y="3690620"/>
            <a:ext cx="5618480" cy="2049780"/>
          </a:xfrm>
          <a:prstGeom prst="rect">
            <a:avLst/>
          </a:prstGeom>
          <a:noFill/>
          <a:ln w="9525">
            <a:noFill/>
          </a:ln>
        </p:spPr>
        <p:txBody>
          <a:bodyPr wrap="square">
            <a:spAutoFit/>
          </a:bodyPr>
          <a:p>
            <a:pPr marL="0" lvl="0" indent="457200">
              <a:lnSpc>
                <a:spcPct val="134000"/>
              </a:lnSpc>
              <a:spcAft>
                <a:spcPts val="1200"/>
              </a:spcAft>
            </a:pPr>
            <a:r>
              <a:rPr sz="1600" b="1" dirty="0">
                <a:solidFill>
                  <a:schemeClr val="bg1"/>
                </a:solidFill>
                <a:latin typeface="微软雅黑" panose="020B0503020204020204" charset="-122"/>
                <a:ea typeface="微软雅黑" panose="020B0503020204020204" charset="-122"/>
                <a:sym typeface="微软雅黑" panose="020B0503020204020204" charset="-122"/>
              </a:rPr>
              <a:t>克服完美主义的基本方法有：</a:t>
            </a:r>
            <a:r>
              <a:rPr sz="1600" dirty="0">
                <a:solidFill>
                  <a:schemeClr val="bg1"/>
                </a:solidFill>
                <a:latin typeface="微软雅黑" panose="020B0503020204020204" charset="-122"/>
                <a:ea typeface="微软雅黑" panose="020B0503020204020204" charset="-122"/>
                <a:sym typeface="微软雅黑" panose="020B0503020204020204" charset="-122"/>
              </a:rPr>
              <a:t>（1）树立正确的认知观念，明确人不可能十全十美，完美只是一个方向而非标准，但是肯定自己为不断完善自己所作的努力；（2）发掘自己的优势，制定合理的目标，把目标锁定在力所能及的范围之内；（3）承认自己作为一个普通人会存有局限性，欣赏自己的独特性。</a:t>
            </a:r>
            <a:endParaRPr sz="1600"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19501" name="组合 19500"/>
          <p:cNvGrpSpPr/>
          <p:nvPr/>
        </p:nvGrpSpPr>
        <p:grpSpPr>
          <a:xfrm>
            <a:off x="1846898" y="6015038"/>
            <a:ext cx="7777162" cy="828675"/>
            <a:chOff x="0" y="0"/>
            <a:chExt cx="7776656" cy="828000"/>
          </a:xfrm>
        </p:grpSpPr>
        <p:sp>
          <p:nvSpPr>
            <p:cNvPr id="19502" name="矩形 16"/>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9503"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19505" name="椭圆 24"/>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19506" name="TextBox 26"/>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完美主义</a:t>
            </a:r>
            <a:endParaRPr lang="en-US" altLang="zh-CN" dirty="0">
              <a:ea typeface="宋体" panose="02010600030101010101" pitchFamily="2" charset="-122"/>
            </a:endParaRPr>
          </a:p>
        </p:txBody>
      </p:sp>
      <p:sp>
        <p:nvSpPr>
          <p:cNvPr id="19507" name="TextBox 27"/>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3</a:t>
            </a:r>
            <a:endParaRPr lang="en-US" dirty="0">
              <a:ea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2"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9508" name="圆角矩形 28"/>
          <p:cNvSpPr/>
          <p:nvPr/>
        </p:nvSpPr>
        <p:spPr>
          <a:xfrm>
            <a:off x="5627370" y="1772285"/>
            <a:ext cx="5821680" cy="1767840"/>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9509" name="TextBox 8"/>
          <p:cNvSpPr/>
          <p:nvPr/>
        </p:nvSpPr>
        <p:spPr>
          <a:xfrm>
            <a:off x="5725160" y="1772285"/>
            <a:ext cx="5618480" cy="1723390"/>
          </a:xfrm>
          <a:prstGeom prst="rect">
            <a:avLst/>
          </a:prstGeom>
          <a:noFill/>
          <a:ln w="9525">
            <a:noFill/>
          </a:ln>
        </p:spPr>
        <p:txBody>
          <a:bodyPr wrap="square">
            <a:spAutoFit/>
          </a:bodyPr>
          <a:p>
            <a:pPr marL="0" lvl="0" indent="457200">
              <a:lnSpc>
                <a:spcPct val="134000"/>
              </a:lnSpc>
              <a:spcAft>
                <a:spcPts val="1200"/>
              </a:spcAft>
            </a:pP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苛求完美的中职学生表现为：</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1）对自己持过高的要求，期望自己完美无缺，却不顾自己的实际状况；（2）对自己“不完美”的地方过分看重，总对自己感到不满意，严重地影响自己的情绪和自信；（3）部分学生发展出强迫和自虐的行为倾向。</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19490" name="组合 19489"/>
          <p:cNvGrpSpPr/>
          <p:nvPr/>
        </p:nvGrpSpPr>
        <p:grpSpPr>
          <a:xfrm>
            <a:off x="1883410" y="512763"/>
            <a:ext cx="539750" cy="539750"/>
            <a:chOff x="0" y="0"/>
            <a:chExt cx="540000" cy="540000"/>
          </a:xfrm>
        </p:grpSpPr>
        <p:sp>
          <p:nvSpPr>
            <p:cNvPr id="1949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949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5</a:t>
              </a:r>
              <a:endParaRPr lang="en-US" dirty="0">
                <a:ea typeface="宋体" panose="02010600030101010101" pitchFamily="2" charset="-122"/>
              </a:endParaRPr>
            </a:p>
          </p:txBody>
        </p:sp>
      </p:grpSp>
      <p:sp>
        <p:nvSpPr>
          <p:cNvPr id="19493" name="TextBox 12"/>
          <p:cNvSpPr/>
          <p:nvPr/>
        </p:nvSpPr>
        <p:spPr>
          <a:xfrm>
            <a:off x="2712085" y="552450"/>
            <a:ext cx="416369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自我认知的偏差</a:t>
            </a:r>
            <a:endParaRPr lang="zh-CN" altLang="en-US" dirty="0">
              <a:ea typeface="宋体" panose="02010600030101010101" pitchFamily="2" charset="-122"/>
            </a:endParaRPr>
          </a:p>
        </p:txBody>
      </p:sp>
      <p:pic>
        <p:nvPicPr>
          <p:cNvPr id="5" name="图片 4" descr="5655fb248fc18_1024"/>
          <p:cNvPicPr>
            <a:picLocks noChangeAspect="1"/>
          </p:cNvPicPr>
          <p:nvPr/>
        </p:nvPicPr>
        <p:blipFill>
          <a:blip r:embed="rId4"/>
          <a:stretch>
            <a:fillRect/>
          </a:stretch>
        </p:blipFill>
        <p:spPr>
          <a:xfrm>
            <a:off x="1991360" y="2574925"/>
            <a:ext cx="4273550" cy="337375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507"/>
                                        </p:tgtEl>
                                        <p:attrNameLst>
                                          <p:attrName>style.visibility</p:attrName>
                                        </p:attrNameLst>
                                      </p:cBhvr>
                                      <p:to>
                                        <p:strVal val="visible"/>
                                      </p:to>
                                    </p:set>
                                    <p:anim calcmode="lin" valueType="num">
                                      <p:cBhvr>
                                        <p:cTn id="7" dur="100" fill="hold"/>
                                        <p:tgtEl>
                                          <p:spTgt spid="19507"/>
                                        </p:tgtEl>
                                        <p:attrNameLst>
                                          <p:attrName>ppt_x</p:attrName>
                                        </p:attrNameLst>
                                      </p:cBhvr>
                                      <p:tavLst>
                                        <p:tav tm="0">
                                          <p:val>
                                            <p:strVal val="0-#ppt_w/2"/>
                                          </p:val>
                                        </p:tav>
                                        <p:tav tm="100000">
                                          <p:val>
                                            <p:strVal val="#ppt_x"/>
                                          </p:val>
                                        </p:tav>
                                      </p:tavLst>
                                    </p:anim>
                                    <p:anim calcmode="lin" valueType="num">
                                      <p:cBhvr>
                                        <p:cTn id="8" dur="100" fill="hold"/>
                                        <p:tgtEl>
                                          <p:spTgt spid="1950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506"/>
                                        </p:tgtEl>
                                        <p:attrNameLst>
                                          <p:attrName>style.visibility</p:attrName>
                                        </p:attrNameLst>
                                      </p:cBhvr>
                                      <p:to>
                                        <p:strVal val="visible"/>
                                      </p:to>
                                    </p:set>
                                    <p:anim calcmode="lin" valueType="num">
                                      <p:cBhvr>
                                        <p:cTn id="12" dur="500" fill="hold"/>
                                        <p:tgtEl>
                                          <p:spTgt spid="19506"/>
                                        </p:tgtEl>
                                        <p:attrNameLst>
                                          <p:attrName>ppt_x</p:attrName>
                                        </p:attrNameLst>
                                      </p:cBhvr>
                                      <p:tavLst>
                                        <p:tav tm="0">
                                          <p:val>
                                            <p:strVal val="0-#ppt_w/2"/>
                                          </p:val>
                                        </p:tav>
                                        <p:tav tm="100000">
                                          <p:val>
                                            <p:strVal val="#ppt_x"/>
                                          </p:val>
                                        </p:tav>
                                      </p:tavLst>
                                    </p:anim>
                                    <p:anim calcmode="lin" valueType="num">
                                      <p:cBhvr>
                                        <p:cTn id="13" dur="500" fill="hold"/>
                                        <p:tgtEl>
                                          <p:spTgt spid="19506"/>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9506"/>
                                        </p:tgtEl>
                                        <p:attrNameLst>
                                          <p:attrName>r</p:attrName>
                                        </p:attrNameLst>
                                      </p:cBhvr>
                                    </p:animRo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9500"/>
                                        </p:tgtEl>
                                        <p:attrNameLst>
                                          <p:attrName>style.visibility</p:attrName>
                                        </p:attrNameLst>
                                      </p:cBhvr>
                                      <p:to>
                                        <p:strVal val="visible"/>
                                      </p:to>
                                    </p:set>
                                    <p:anim calcmode="lin" valueType="num">
                                      <p:cBhvr>
                                        <p:cTn id="19" dur="500" fill="hold"/>
                                        <p:tgtEl>
                                          <p:spTgt spid="19500"/>
                                        </p:tgtEl>
                                        <p:attrNameLst>
                                          <p:attrName>ppt_w</p:attrName>
                                        </p:attrNameLst>
                                      </p:cBhvr>
                                      <p:tavLst>
                                        <p:tav tm="0">
                                          <p:val>
                                            <p:fltVal val="0.000000"/>
                                          </p:val>
                                        </p:tav>
                                        <p:tav tm="100000">
                                          <p:val>
                                            <p:strVal val="#ppt_w"/>
                                          </p:val>
                                        </p:tav>
                                      </p:tavLst>
                                    </p:anim>
                                    <p:anim calcmode="lin" valueType="num">
                                      <p:cBhvr>
                                        <p:cTn id="20" dur="500" fill="hold"/>
                                        <p:tgtEl>
                                          <p:spTgt spid="19500"/>
                                        </p:tgtEl>
                                        <p:attrNameLst>
                                          <p:attrName>ppt_h</p:attrName>
                                        </p:attrNameLst>
                                      </p:cBhvr>
                                      <p:tavLst>
                                        <p:tav tm="0">
                                          <p:val>
                                            <p:fltVal val="0.000000"/>
                                          </p:val>
                                        </p:tav>
                                        <p:tav tm="100000">
                                          <p:val>
                                            <p:strVal val="#ppt_h"/>
                                          </p:val>
                                        </p:tav>
                                      </p:tavLst>
                                    </p:anim>
                                    <p:animEffect filter="fade">
                                      <p:cBhvr>
                                        <p:cTn id="21" dur="500"/>
                                        <p:tgtEl>
                                          <p:spTgt spid="19500"/>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19500"/>
                                        </p:tgtEl>
                                        <p:attrNameLst>
                                          <p:attrName>style.visibility</p:attrName>
                                        </p:attrNameLst>
                                      </p:cBhvr>
                                      <p:to>
                                        <p:strVal val="visible"/>
                                      </p:to>
                                    </p:set>
                                    <p:anim calcmode="lin" valueType="num">
                                      <p:cBhvr>
                                        <p:cTn id="24" dur="500" fill="hold"/>
                                        <p:tgtEl>
                                          <p:spTgt spid="19500"/>
                                        </p:tgtEl>
                                        <p:attrNameLst>
                                          <p:attrName>ppt_w</p:attrName>
                                        </p:attrNameLst>
                                      </p:cBhvr>
                                      <p:tavLst>
                                        <p:tav tm="0">
                                          <p:val>
                                            <p:fltVal val="0.000000"/>
                                          </p:val>
                                        </p:tav>
                                        <p:tav tm="100000">
                                          <p:val>
                                            <p:strVal val="#ppt_w"/>
                                          </p:val>
                                        </p:tav>
                                      </p:tavLst>
                                    </p:anim>
                                    <p:anim calcmode="lin" valueType="num">
                                      <p:cBhvr>
                                        <p:cTn id="25" dur="500" fill="hold"/>
                                        <p:tgtEl>
                                          <p:spTgt spid="19500"/>
                                        </p:tgtEl>
                                        <p:attrNameLst>
                                          <p:attrName>ppt_h</p:attrName>
                                        </p:attrNameLst>
                                      </p:cBhvr>
                                      <p:tavLst>
                                        <p:tav tm="0">
                                          <p:val>
                                            <p:fltVal val="0.000000"/>
                                          </p:val>
                                        </p:tav>
                                        <p:tav tm="100000">
                                          <p:val>
                                            <p:strVal val="#ppt_h"/>
                                          </p:val>
                                        </p:tav>
                                      </p:tavLst>
                                    </p:anim>
                                    <p:anim calcmode="lin" valueType="num">
                                      <p:cBhvr>
                                        <p:cTn id="26" dur="500" fill="hold"/>
                                        <p:tgtEl>
                                          <p:spTgt spid="19500"/>
                                        </p:tgtEl>
                                        <p:attrNameLst>
                                          <p:attrName>style.rotation</p:attrName>
                                        </p:attrNameLst>
                                      </p:cBhvr>
                                      <p:tavLst>
                                        <p:tav tm="0">
                                          <p:val>
                                            <p:fltVal val="360.000000"/>
                                          </p:val>
                                        </p:tav>
                                        <p:tav tm="100000">
                                          <p:val>
                                            <p:fltVal val="0.000000"/>
                                          </p:val>
                                        </p:tav>
                                      </p:tavLst>
                                    </p:anim>
                                    <p:animEffect filter="fade">
                                      <p:cBhvr>
                                        <p:cTn id="27" dur="500"/>
                                        <p:tgtEl>
                                          <p:spTgt spid="19500"/>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9509"/>
                                        </p:tgtEl>
                                        <p:attrNameLst>
                                          <p:attrName>style.visibility</p:attrName>
                                        </p:attrNameLst>
                                      </p:cBhvr>
                                      <p:to>
                                        <p:strVal val="visible"/>
                                      </p:to>
                                    </p:set>
                                    <p:anim calcmode="lin" valueType="num">
                                      <p:cBhvr>
                                        <p:cTn id="31" dur="500" fill="hold"/>
                                        <p:tgtEl>
                                          <p:spTgt spid="19509"/>
                                        </p:tgtEl>
                                        <p:attrNameLst>
                                          <p:attrName>ppt_w</p:attrName>
                                        </p:attrNameLst>
                                      </p:cBhvr>
                                      <p:tavLst>
                                        <p:tav tm="0">
                                          <p:val>
                                            <p:fltVal val="0.000000"/>
                                          </p:val>
                                        </p:tav>
                                        <p:tav tm="100000">
                                          <p:val>
                                            <p:strVal val="#ppt_w"/>
                                          </p:val>
                                        </p:tav>
                                      </p:tavLst>
                                    </p:anim>
                                    <p:anim calcmode="lin" valueType="num">
                                      <p:cBhvr>
                                        <p:cTn id="32" dur="500" fill="hold"/>
                                        <p:tgtEl>
                                          <p:spTgt spid="19509"/>
                                        </p:tgtEl>
                                        <p:attrNameLst>
                                          <p:attrName>ppt_h</p:attrName>
                                        </p:attrNameLst>
                                      </p:cBhvr>
                                      <p:tavLst>
                                        <p:tav tm="0">
                                          <p:val>
                                            <p:fltVal val="0.000000"/>
                                          </p:val>
                                        </p:tav>
                                        <p:tav tm="100000">
                                          <p:val>
                                            <p:strVal val="#ppt_h"/>
                                          </p:val>
                                        </p:tav>
                                      </p:tavLst>
                                    </p:anim>
                                    <p:animEffect filter="fade">
                                      <p:cBhvr>
                                        <p:cTn id="33" dur="500"/>
                                        <p:tgtEl>
                                          <p:spTgt spid="19509"/>
                                        </p:tgtEl>
                                      </p:cBhvr>
                                    </p:animEffect>
                                  </p:childTnLst>
                                </p:cTn>
                              </p:par>
                              <p:par>
                                <p:cTn id="34" presetID="49" presetClass="entr" presetSubtype="0" decel="100000" fill="hold" grpId="1" nodeType="withEffect">
                                  <p:stCondLst>
                                    <p:cond delay="0"/>
                                  </p:stCondLst>
                                  <p:childTnLst>
                                    <p:set>
                                      <p:cBhvr>
                                        <p:cTn id="35" dur="1" fill="hold">
                                          <p:stCondLst>
                                            <p:cond delay="0"/>
                                          </p:stCondLst>
                                        </p:cTn>
                                        <p:tgtEl>
                                          <p:spTgt spid="19509"/>
                                        </p:tgtEl>
                                        <p:attrNameLst>
                                          <p:attrName>style.visibility</p:attrName>
                                        </p:attrNameLst>
                                      </p:cBhvr>
                                      <p:to>
                                        <p:strVal val="visible"/>
                                      </p:to>
                                    </p:set>
                                    <p:anim calcmode="lin" valueType="num">
                                      <p:cBhvr>
                                        <p:cTn id="36" dur="500" fill="hold"/>
                                        <p:tgtEl>
                                          <p:spTgt spid="19509"/>
                                        </p:tgtEl>
                                        <p:attrNameLst>
                                          <p:attrName>ppt_w</p:attrName>
                                        </p:attrNameLst>
                                      </p:cBhvr>
                                      <p:tavLst>
                                        <p:tav tm="0">
                                          <p:val>
                                            <p:fltVal val="0.000000"/>
                                          </p:val>
                                        </p:tav>
                                        <p:tav tm="100000">
                                          <p:val>
                                            <p:strVal val="#ppt_w"/>
                                          </p:val>
                                        </p:tav>
                                      </p:tavLst>
                                    </p:anim>
                                    <p:anim calcmode="lin" valueType="num">
                                      <p:cBhvr>
                                        <p:cTn id="37" dur="500" fill="hold"/>
                                        <p:tgtEl>
                                          <p:spTgt spid="19509"/>
                                        </p:tgtEl>
                                        <p:attrNameLst>
                                          <p:attrName>ppt_h</p:attrName>
                                        </p:attrNameLst>
                                      </p:cBhvr>
                                      <p:tavLst>
                                        <p:tav tm="0">
                                          <p:val>
                                            <p:fltVal val="0.000000"/>
                                          </p:val>
                                        </p:tav>
                                        <p:tav tm="100000">
                                          <p:val>
                                            <p:strVal val="#ppt_h"/>
                                          </p:val>
                                        </p:tav>
                                      </p:tavLst>
                                    </p:anim>
                                    <p:anim calcmode="lin" valueType="num">
                                      <p:cBhvr>
                                        <p:cTn id="38" dur="500" fill="hold"/>
                                        <p:tgtEl>
                                          <p:spTgt spid="19509"/>
                                        </p:tgtEl>
                                        <p:attrNameLst>
                                          <p:attrName>style.rotation</p:attrName>
                                        </p:attrNameLst>
                                      </p:cBhvr>
                                      <p:tavLst>
                                        <p:tav tm="0">
                                          <p:val>
                                            <p:fltVal val="360.000000"/>
                                          </p:val>
                                        </p:tav>
                                        <p:tav tm="100000">
                                          <p:val>
                                            <p:fltVal val="0.000000"/>
                                          </p:val>
                                        </p:tav>
                                      </p:tavLst>
                                    </p:anim>
                                    <p:animEffect filter="fade">
                                      <p:cBhvr>
                                        <p:cTn id="39" dur="500"/>
                                        <p:tgtEl>
                                          <p:spTgt spid="19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00" grpId="0" bldLvl="0"/>
      <p:bldP spid="19500" grpId="1" bldLvl="0"/>
      <p:bldP spid="19506" grpId="0" bldLvl="0"/>
      <p:bldP spid="19506" grpId="1" bldLvl="0"/>
      <p:bldP spid="19507" grpId="0" bldLvl="0"/>
      <p:bldP spid="19509" grpId="0" bldLvl="0"/>
      <p:bldP spid="19509" grpId="1"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3"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726"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30754" name="弦形 9"/>
          <p:cNvSpPr/>
          <p:nvPr/>
        </p:nvSpPr>
        <p:spPr>
          <a:xfrm>
            <a:off x="1991360" y="1917700"/>
            <a:ext cx="4787900" cy="4787900"/>
          </a:xfrm>
          <a:custGeom>
            <a:avLst/>
            <a:gdLst>
              <a:gd name="txL" fmla="*/ 0 w 7540"/>
              <a:gd name="txT" fmla="*/ 0 h 7540"/>
              <a:gd name="txR" fmla="*/ 7540 w 7540"/>
              <a:gd name="txB" fmla="*/ 7540 h 7540"/>
            </a:gdLst>
            <a:ahLst/>
            <a:cxnLst/>
            <a:rect l="txL" t="txT" r="txR" b="txB"/>
            <a:pathLst>
              <a:path w="7540" h="7540">
                <a:moveTo>
                  <a:pt x="7524" y="4109"/>
                </a:moveTo>
                <a:arcTo wR="3770" hR="3770" stAng="-21290399" swAng="21596285"/>
                <a:close/>
              </a:path>
            </a:pathLst>
          </a:cu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0755" name="组合 30754"/>
          <p:cNvGrpSpPr/>
          <p:nvPr/>
        </p:nvGrpSpPr>
        <p:grpSpPr>
          <a:xfrm>
            <a:off x="1883410" y="512763"/>
            <a:ext cx="539750" cy="539750"/>
            <a:chOff x="0" y="0"/>
            <a:chExt cx="540000" cy="540000"/>
          </a:xfrm>
        </p:grpSpPr>
        <p:sp>
          <p:nvSpPr>
            <p:cNvPr id="30756"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0757"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6</a:t>
              </a:r>
              <a:endParaRPr lang="en-US" dirty="0">
                <a:ea typeface="宋体" panose="02010600030101010101" pitchFamily="2" charset="-122"/>
              </a:endParaRPr>
            </a:p>
          </p:txBody>
        </p:sp>
      </p:grpSp>
      <p:sp>
        <p:nvSpPr>
          <p:cNvPr id="30758"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负性的自我体验</a:t>
            </a:r>
            <a:endParaRPr lang="zh-CN" altLang="en-US" dirty="0">
              <a:ea typeface="宋体" panose="02010600030101010101" pitchFamily="2" charset="-122"/>
            </a:endParaRPr>
          </a:p>
        </p:txBody>
      </p:sp>
      <p:sp>
        <p:nvSpPr>
          <p:cNvPr id="30759"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0760" name="弦形 8"/>
          <p:cNvSpPr/>
          <p:nvPr/>
        </p:nvSpPr>
        <p:spPr>
          <a:xfrm>
            <a:off x="2226310" y="2151063"/>
            <a:ext cx="4319588" cy="4319587"/>
          </a:xfrm>
          <a:custGeom>
            <a:avLst/>
            <a:gdLst>
              <a:gd name="txL" fmla="*/ 0 w 6803"/>
              <a:gd name="txT" fmla="*/ 0 h 6803"/>
              <a:gd name="txR" fmla="*/ 6803 w 6803"/>
              <a:gd name="txB" fmla="*/ 6803 h 6803"/>
            </a:gdLst>
            <a:ahLst/>
            <a:cxnLst/>
            <a:rect l="txL" t="txT" r="txR" b="txB"/>
            <a:pathLst>
              <a:path w="6803" h="6803">
                <a:moveTo>
                  <a:pt x="6416" y="4975"/>
                </a:moveTo>
                <a:arcTo wR="3401" hR="3401" stAng="-19946403" swAng="21484243"/>
                <a:close/>
              </a:path>
            </a:pathLst>
          </a:custGeom>
          <a:solidFill>
            <a:srgbClr val="92D05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761" name="矩形 10"/>
          <p:cNvSpPr/>
          <p:nvPr/>
        </p:nvSpPr>
        <p:spPr>
          <a:xfrm>
            <a:off x="2621280" y="3099435"/>
            <a:ext cx="3527425" cy="2560320"/>
          </a:xfrm>
          <a:prstGeom prst="rect">
            <a:avLst/>
          </a:prstGeom>
          <a:noFill/>
          <a:ln w="9525">
            <a:noFill/>
          </a:ln>
        </p:spPr>
        <p:txBody>
          <a:bodyPr wrap="square">
            <a:spAutoFit/>
          </a:bodyPr>
          <a:p>
            <a:pPr lvl="0">
              <a:lnSpc>
                <a:spcPct val="15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自我认知偏差常常引发负性的自我体验，比如过低或过高的自我评价会分别导致自卑或自负的情感体验。负性的自我体验如果长期累积，将不利于个体的身心健康。</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4" name="组合 3"/>
          <p:cNvGrpSpPr/>
          <p:nvPr/>
        </p:nvGrpSpPr>
        <p:grpSpPr>
          <a:xfrm>
            <a:off x="-42545" y="1123950"/>
            <a:ext cx="1748155" cy="5216525"/>
            <a:chOff x="-68" y="1770"/>
            <a:chExt cx="2753" cy="8215"/>
          </a:xfrm>
        </p:grpSpPr>
        <p:sp>
          <p:nvSpPr>
            <p:cNvPr id="2"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1"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1"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1"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1"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1"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1"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pic>
        <p:nvPicPr>
          <p:cNvPr id="3" name="图片 2" descr="5677e68977125_1024"/>
          <p:cNvPicPr>
            <a:picLocks noChangeAspect="1"/>
          </p:cNvPicPr>
          <p:nvPr/>
        </p:nvPicPr>
        <p:blipFill>
          <a:blip r:embed="rId2"/>
          <a:stretch>
            <a:fillRect/>
          </a:stretch>
        </p:blipFill>
        <p:spPr>
          <a:xfrm flipH="1">
            <a:off x="7828280" y="143510"/>
            <a:ext cx="4363085" cy="6562090"/>
          </a:xfrm>
          <a:prstGeom prst="rect">
            <a:avLst/>
          </a:prstGeom>
        </p:spPr>
      </p:pic>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0755"/>
                                        </p:tgtEl>
                                        <p:attrNameLst>
                                          <p:attrName>style.visibility</p:attrName>
                                        </p:attrNameLst>
                                      </p:cBhvr>
                                      <p:to>
                                        <p:strVal val="visible"/>
                                      </p:to>
                                    </p:set>
                                    <p:anim calcmode="lin" valueType="num">
                                      <p:cBhvr>
                                        <p:cTn id="7" dur="500" fill="hold"/>
                                        <p:tgtEl>
                                          <p:spTgt spid="30755"/>
                                        </p:tgtEl>
                                        <p:attrNameLst>
                                          <p:attrName>ppt_x</p:attrName>
                                        </p:attrNameLst>
                                      </p:cBhvr>
                                      <p:tavLst>
                                        <p:tav tm="0">
                                          <p:val>
                                            <p:strVal val="#ppt_x"/>
                                          </p:val>
                                        </p:tav>
                                        <p:tav tm="100000">
                                          <p:val>
                                            <p:strVal val="#ppt_x"/>
                                          </p:val>
                                        </p:tav>
                                      </p:tavLst>
                                    </p:anim>
                                    <p:anim calcmode="lin" valueType="num">
                                      <p:cBhvr>
                                        <p:cTn id="8" dur="500" fill="hold"/>
                                        <p:tgtEl>
                                          <p:spTgt spid="3075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0758"/>
                                        </p:tgtEl>
                                        <p:attrNameLst>
                                          <p:attrName>style.visibility</p:attrName>
                                        </p:attrNameLst>
                                      </p:cBhvr>
                                      <p:to>
                                        <p:strVal val="visible"/>
                                      </p:to>
                                    </p:set>
                                    <p:anim calcmode="lin" valueType="num">
                                      <p:cBhvr>
                                        <p:cTn id="11" dur="500" fill="hold"/>
                                        <p:tgtEl>
                                          <p:spTgt spid="30758"/>
                                        </p:tgtEl>
                                        <p:attrNameLst>
                                          <p:attrName>ppt_x</p:attrName>
                                        </p:attrNameLst>
                                      </p:cBhvr>
                                      <p:tavLst>
                                        <p:tav tm="0">
                                          <p:val>
                                            <p:strVal val="#ppt_x"/>
                                          </p:val>
                                        </p:tav>
                                        <p:tav tm="100000">
                                          <p:val>
                                            <p:strVal val="#ppt_x"/>
                                          </p:val>
                                        </p:tav>
                                      </p:tavLst>
                                    </p:anim>
                                    <p:anim calcmode="lin" valueType="num">
                                      <p:cBhvr>
                                        <p:cTn id="12" dur="500" fill="hold"/>
                                        <p:tgtEl>
                                          <p:spTgt spid="30758"/>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0761"/>
                                        </p:tgtEl>
                                        <p:attrNameLst>
                                          <p:attrName>style.visibility</p:attrName>
                                        </p:attrNameLst>
                                      </p:cBhvr>
                                      <p:to>
                                        <p:strVal val="visible"/>
                                      </p:to>
                                    </p:set>
                                    <p:anim calcmode="lin" valueType="num">
                                      <p:cBhvr>
                                        <p:cTn id="16" dur="500" fill="hold"/>
                                        <p:tgtEl>
                                          <p:spTgt spid="30761"/>
                                        </p:tgtEl>
                                        <p:attrNameLst>
                                          <p:attrName>ppt_w</p:attrName>
                                        </p:attrNameLst>
                                      </p:cBhvr>
                                      <p:tavLst>
                                        <p:tav tm="0">
                                          <p:val>
                                            <p:fltVal val="0.000000"/>
                                          </p:val>
                                        </p:tav>
                                        <p:tav tm="100000">
                                          <p:val>
                                            <p:strVal val="#ppt_w"/>
                                          </p:val>
                                        </p:tav>
                                      </p:tavLst>
                                    </p:anim>
                                    <p:anim calcmode="lin" valueType="num">
                                      <p:cBhvr>
                                        <p:cTn id="17" dur="500" fill="hold"/>
                                        <p:tgtEl>
                                          <p:spTgt spid="30761"/>
                                        </p:tgtEl>
                                        <p:attrNameLst>
                                          <p:attrName>ppt_h</p:attrName>
                                        </p:attrNameLst>
                                      </p:cBhvr>
                                      <p:tavLst>
                                        <p:tav tm="0">
                                          <p:val>
                                            <p:fltVal val="0.000000"/>
                                          </p:val>
                                        </p:tav>
                                        <p:tav tm="100000">
                                          <p:val>
                                            <p:strVal val="#ppt_h"/>
                                          </p:val>
                                        </p:tav>
                                      </p:tavLst>
                                    </p:anim>
                                    <p:animEffect filter="fade">
                                      <p:cBhvr>
                                        <p:cTn id="18" dur="500"/>
                                        <p:tgtEl>
                                          <p:spTgt spid="30761"/>
                                        </p:tgtEl>
                                      </p:cBhvr>
                                    </p:animEffect>
                                  </p:childTnLst>
                                </p:cTn>
                              </p:par>
                              <p:par>
                                <p:cTn id="19" presetID="8" presetClass="emph" presetSubtype="0" fill="hold" grpId="1" nodeType="withEffect">
                                  <p:stCondLst>
                                    <p:cond delay="0"/>
                                  </p:stCondLst>
                                  <p:childTnLst>
                                    <p:animRot by="21600000">
                                      <p:cBhvr>
                                        <p:cTn id="20" dur="500" fill="hold"/>
                                        <p:tgtEl>
                                          <p:spTgt spid="3076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8" grpId="0" bldLvl="0"/>
      <p:bldP spid="30761" grpId="0" bldLvl="0"/>
      <p:bldP spid="30761" grpId="1"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349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63522" name="组合 63521"/>
          <p:cNvGrpSpPr/>
          <p:nvPr/>
        </p:nvGrpSpPr>
        <p:grpSpPr>
          <a:xfrm>
            <a:off x="1883410" y="512763"/>
            <a:ext cx="539750" cy="539750"/>
            <a:chOff x="0" y="0"/>
            <a:chExt cx="540000" cy="540000"/>
          </a:xfrm>
        </p:grpSpPr>
        <p:sp>
          <p:nvSpPr>
            <p:cNvPr id="6352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6352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63525"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负性的自我体验</a:t>
            </a:r>
            <a:endParaRPr lang="zh-CN" altLang="en-US" dirty="0">
              <a:ea typeface="宋体" panose="02010600030101010101" pitchFamily="2" charset="-122"/>
            </a:endParaRPr>
          </a:p>
        </p:txBody>
      </p:sp>
      <p:sp>
        <p:nvSpPr>
          <p:cNvPr id="6352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63527" name="组合 63526"/>
          <p:cNvGrpSpPr/>
          <p:nvPr/>
        </p:nvGrpSpPr>
        <p:grpSpPr>
          <a:xfrm>
            <a:off x="1846898" y="6015038"/>
            <a:ext cx="7777162" cy="828675"/>
            <a:chOff x="0" y="0"/>
            <a:chExt cx="7776656" cy="828000"/>
          </a:xfrm>
        </p:grpSpPr>
        <p:sp>
          <p:nvSpPr>
            <p:cNvPr id="63528"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63529"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63531"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63532"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孤独感</a:t>
            </a:r>
            <a:endParaRPr lang="zh-CN" altLang="en-US" dirty="0">
              <a:ea typeface="宋体" panose="02010600030101010101" pitchFamily="2" charset="-122"/>
            </a:endParaRPr>
          </a:p>
        </p:txBody>
      </p:sp>
      <p:sp>
        <p:nvSpPr>
          <p:cNvPr id="63533"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altLang="x-none" sz="3200" b="1" i="1" dirty="0">
                <a:solidFill>
                  <a:srgbClr val="7BC143"/>
                </a:solidFill>
                <a:latin typeface="Broadway" panose="04040905080B02020502" pitchFamily="2" charset="0"/>
                <a:ea typeface="DFPYeaSong-B5" pitchFamily="2" charset="-120"/>
                <a:sym typeface="Broadway" panose="04040905080B02020502" pitchFamily="2" charset="0"/>
              </a:rPr>
              <a:t>1</a:t>
            </a:r>
            <a:endParaRPr lang="zh-CN" altLang="en-US" dirty="0">
              <a:ea typeface="宋体" panose="02010600030101010101" pitchFamily="2" charset="-122"/>
            </a:endParaRPr>
          </a:p>
        </p:txBody>
      </p:sp>
      <p:sp>
        <p:nvSpPr>
          <p:cNvPr id="6353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63535" name="TextBox 8"/>
          <p:cNvSpPr/>
          <p:nvPr/>
        </p:nvSpPr>
        <p:spPr>
          <a:xfrm>
            <a:off x="1990725" y="1700530"/>
            <a:ext cx="5610860" cy="2376170"/>
          </a:xfrm>
          <a:prstGeom prst="rect">
            <a:avLst/>
          </a:prstGeom>
          <a:noFill/>
          <a:ln w="9525">
            <a:noFill/>
          </a:ln>
        </p:spPr>
        <p:txBody>
          <a:bodyPr wrap="square">
            <a:spAutoFit/>
          </a:bodyPr>
          <a:p>
            <a:pPr marL="0" lvl="0" indent="457200" algn="just">
              <a:lnSpc>
                <a:spcPct val="134000"/>
              </a:lnSpc>
              <a:spcAft>
                <a:spcPts val="1200"/>
              </a:spcAft>
            </a:pP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孤独在现实生活中经常被人所提及，是一种</a:t>
            </a:r>
            <a:r>
              <a:rPr lang="zh-CN" altLang="en-US" sz="1600" b="1" dirty="0">
                <a:solidFill>
                  <a:srgbClr val="92D050"/>
                </a:solidFill>
                <a:latin typeface="微软雅黑" panose="020B0503020204020204" charset="-122"/>
                <a:ea typeface="微软雅黑" panose="020B0503020204020204" charset="-122"/>
                <a:sym typeface="微软雅黑" panose="020B0503020204020204" charset="-122"/>
              </a:rPr>
              <a:t>主观上的社交孤立孤独感状态</a:t>
            </a: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，伴有个人知觉到自己与他人</a:t>
            </a:r>
            <a:r>
              <a:rPr lang="zh-CN" altLang="en-US" sz="1600" b="1" dirty="0">
                <a:solidFill>
                  <a:srgbClr val="92D050"/>
                </a:solidFill>
                <a:latin typeface="微软雅黑" panose="020B0503020204020204" charset="-122"/>
                <a:ea typeface="微软雅黑" panose="020B0503020204020204" charset="-122"/>
                <a:sym typeface="微软雅黑" panose="020B0503020204020204" charset="-122"/>
              </a:rPr>
              <a:t>隔离或缺乏接触</a:t>
            </a: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而产生的</a:t>
            </a:r>
            <a:r>
              <a:rPr lang="zh-CN" altLang="en-US" sz="1600" b="1" dirty="0">
                <a:solidFill>
                  <a:srgbClr val="92D050"/>
                </a:solidFill>
                <a:latin typeface="微软雅黑" panose="020B0503020204020204" charset="-122"/>
                <a:ea typeface="微软雅黑" panose="020B0503020204020204" charset="-122"/>
                <a:sym typeface="微软雅黑" panose="020B0503020204020204" charset="-122"/>
              </a:rPr>
              <a:t>不被接纳的痛苦体验</a:t>
            </a: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其本质是由于主观我与客观我不一致，得不到他人思想上的理解与情感上的共鸣而产生的一种自我体验。一般而言，短暂的或偶然的孤独不会造成心理行为紊乱，但长期或严重的孤独可引发某些情绪障碍，降低人的心理健康水平。</a:t>
            </a:r>
            <a:endPar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63536" name="TextBox 8"/>
          <p:cNvSpPr/>
          <p:nvPr/>
        </p:nvSpPr>
        <p:spPr>
          <a:xfrm>
            <a:off x="1990725" y="4205605"/>
            <a:ext cx="5610860" cy="1397000"/>
          </a:xfrm>
          <a:prstGeom prst="rect">
            <a:avLst/>
          </a:prstGeom>
          <a:noFill/>
          <a:ln w="9525">
            <a:noFill/>
          </a:ln>
        </p:spPr>
        <p:txBody>
          <a:bodyPr wrap="square">
            <a:spAutoFit/>
          </a:bodyPr>
          <a:p>
            <a:pPr marL="0" lvl="0" indent="457200" algn="just">
              <a:lnSpc>
                <a:spcPct val="134000"/>
              </a:lnSpc>
              <a:spcAft>
                <a:spcPts val="1200"/>
              </a:spcAft>
            </a:pPr>
            <a:r>
              <a:rPr lang="zh-CN" altLang="en-US" sz="1600" b="1" dirty="0">
                <a:solidFill>
                  <a:srgbClr val="FF0000"/>
                </a:solidFill>
                <a:latin typeface="微软雅黑" panose="020B0503020204020204" charset="-122"/>
                <a:ea typeface="微软雅黑" panose="020B0503020204020204" charset="-122"/>
                <a:sym typeface="微软雅黑" panose="020B0503020204020204" charset="-122"/>
              </a:rPr>
              <a:t>应对孤独，需要注意以下几点：</a:t>
            </a: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（1）接纳短暂的孤独，享受独处时光，进行自我省思；（2）主动交往，寻求群体归属感，尤其可以关注那些可能正需要我们帮助的人；（3）敞开心扉，用更简明的方式表达自己，获得他人的理解与共鸣。</a:t>
            </a:r>
            <a:endPar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p:txBody>
      </p:sp>
      <p:pic>
        <p:nvPicPr>
          <p:cNvPr id="63537" name="Picture 2" descr="C:\Users\cxy\Desktop\中职-《心理健康》\图\4c77ac02h81136668e80a&amp;690.jpg4c77ac02h81136668e80a&amp;690"/>
          <p:cNvPicPr>
            <a:picLocks noChangeAspect="1"/>
          </p:cNvPicPr>
          <p:nvPr/>
        </p:nvPicPr>
        <p:blipFill>
          <a:blip r:embed="rId2"/>
          <a:srcRect l="33648"/>
          <a:stretch>
            <a:fillRect/>
          </a:stretch>
        </p:blipFill>
        <p:spPr>
          <a:xfrm>
            <a:off x="7816850" y="1700530"/>
            <a:ext cx="3884295" cy="3902075"/>
          </a:xfrm>
          <a:prstGeom prst="roundRect">
            <a:avLst/>
          </a:prstGeom>
          <a:noFill/>
          <a:ln w="9525">
            <a:noFill/>
          </a:ln>
        </p:spPr>
      </p:pic>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2"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3535"/>
                                        </p:tgtEl>
                                        <p:attrNameLst>
                                          <p:attrName>style.visibility</p:attrName>
                                        </p:attrNameLst>
                                      </p:cBhvr>
                                      <p:to>
                                        <p:strVal val="visible"/>
                                      </p:to>
                                    </p:set>
                                    <p:animEffect filter="fade">
                                      <p:cBhvr>
                                        <p:cTn id="7" dur="1000"/>
                                        <p:tgtEl>
                                          <p:spTgt spid="63535"/>
                                        </p:tgtEl>
                                      </p:cBhvr>
                                    </p:animEffect>
                                    <p:anim calcmode="lin" valueType="num">
                                      <p:cBhvr>
                                        <p:cTn id="8" dur="1000" fill="hold"/>
                                        <p:tgtEl>
                                          <p:spTgt spid="63535"/>
                                        </p:tgtEl>
                                        <p:attrNameLst>
                                          <p:attrName>ppt_x</p:attrName>
                                        </p:attrNameLst>
                                      </p:cBhvr>
                                      <p:tavLst>
                                        <p:tav tm="0">
                                          <p:val>
                                            <p:strVal val="#ppt_x"/>
                                          </p:val>
                                        </p:tav>
                                        <p:tav tm="100000">
                                          <p:val>
                                            <p:strVal val="#ppt_x"/>
                                          </p:val>
                                        </p:tav>
                                      </p:tavLst>
                                    </p:anim>
                                    <p:anim calcmode="lin" valueType="num">
                                      <p:cBhvr>
                                        <p:cTn id="9" dur="1000" fill="hold"/>
                                        <p:tgtEl>
                                          <p:spTgt spid="6353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3536"/>
                                        </p:tgtEl>
                                        <p:attrNameLst>
                                          <p:attrName>style.visibility</p:attrName>
                                        </p:attrNameLst>
                                      </p:cBhvr>
                                      <p:to>
                                        <p:strVal val="visible"/>
                                      </p:to>
                                    </p:set>
                                    <p:animEffect filter="fade">
                                      <p:cBhvr>
                                        <p:cTn id="12" dur="1000"/>
                                        <p:tgtEl>
                                          <p:spTgt spid="63536"/>
                                        </p:tgtEl>
                                      </p:cBhvr>
                                    </p:animEffect>
                                    <p:anim calcmode="lin" valueType="num">
                                      <p:cBhvr>
                                        <p:cTn id="13" dur="1000" fill="hold"/>
                                        <p:tgtEl>
                                          <p:spTgt spid="63536"/>
                                        </p:tgtEl>
                                        <p:attrNameLst>
                                          <p:attrName>ppt_x</p:attrName>
                                        </p:attrNameLst>
                                      </p:cBhvr>
                                      <p:tavLst>
                                        <p:tav tm="0">
                                          <p:val>
                                            <p:strVal val="#ppt_x"/>
                                          </p:val>
                                        </p:tav>
                                        <p:tav tm="100000">
                                          <p:val>
                                            <p:strVal val="#ppt_x"/>
                                          </p:val>
                                        </p:tav>
                                      </p:tavLst>
                                    </p:anim>
                                    <p:anim calcmode="lin" valueType="num">
                                      <p:cBhvr>
                                        <p:cTn id="14" dur="1000" fill="hold"/>
                                        <p:tgtEl>
                                          <p:spTgt spid="635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35" grpId="0" bldLvl="0"/>
      <p:bldP spid="63536" grpId="0" bldLvl="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349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63522" name="组合 63521"/>
          <p:cNvGrpSpPr/>
          <p:nvPr/>
        </p:nvGrpSpPr>
        <p:grpSpPr>
          <a:xfrm>
            <a:off x="1883410" y="512763"/>
            <a:ext cx="539750" cy="539750"/>
            <a:chOff x="0" y="0"/>
            <a:chExt cx="540000" cy="540000"/>
          </a:xfrm>
        </p:grpSpPr>
        <p:sp>
          <p:nvSpPr>
            <p:cNvPr id="6352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6352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63525"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负性的自我体验</a:t>
            </a:r>
            <a:endParaRPr lang="zh-CN" altLang="en-US" dirty="0">
              <a:ea typeface="宋体" panose="02010600030101010101" pitchFamily="2" charset="-122"/>
            </a:endParaRPr>
          </a:p>
        </p:txBody>
      </p:sp>
      <p:sp>
        <p:nvSpPr>
          <p:cNvPr id="6352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63527" name="组合 63526"/>
          <p:cNvGrpSpPr/>
          <p:nvPr/>
        </p:nvGrpSpPr>
        <p:grpSpPr>
          <a:xfrm>
            <a:off x="1846898" y="6015038"/>
            <a:ext cx="7777162" cy="828675"/>
            <a:chOff x="0" y="0"/>
            <a:chExt cx="7776656" cy="828000"/>
          </a:xfrm>
        </p:grpSpPr>
        <p:sp>
          <p:nvSpPr>
            <p:cNvPr id="63528"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63529"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63531"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63532"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自卑</a:t>
            </a:r>
            <a:endParaRPr lang="en-US" altLang="zh-CN"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3533"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altLang="x-none" sz="3200" b="1" i="1" dirty="0">
                <a:solidFill>
                  <a:srgbClr val="7BC143"/>
                </a:solidFill>
                <a:latin typeface="Broadway" panose="04040905080B02020502" pitchFamily="2" charset="0"/>
                <a:ea typeface="DFPYeaSong-B5" pitchFamily="2" charset="-120"/>
                <a:sym typeface="Broadway" panose="04040905080B02020502" pitchFamily="2" charset="0"/>
              </a:rPr>
              <a:t>1</a:t>
            </a:r>
            <a:endParaRPr lang="zh-CN" altLang="en-US" dirty="0">
              <a:ea typeface="宋体" panose="02010600030101010101" pitchFamily="2" charset="-122"/>
            </a:endParaRPr>
          </a:p>
        </p:txBody>
      </p:sp>
      <p:sp>
        <p:nvSpPr>
          <p:cNvPr id="6353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63535" name="TextBox 8"/>
          <p:cNvSpPr/>
          <p:nvPr/>
        </p:nvSpPr>
        <p:spPr>
          <a:xfrm>
            <a:off x="1990725" y="1700530"/>
            <a:ext cx="3778250" cy="3681730"/>
          </a:xfrm>
          <a:prstGeom prst="rect">
            <a:avLst/>
          </a:prstGeom>
          <a:noFill/>
          <a:ln w="9525">
            <a:noFill/>
          </a:ln>
        </p:spPr>
        <p:txBody>
          <a:bodyPr wrap="square">
            <a:spAutoFit/>
          </a:bodyPr>
          <a:p>
            <a:pPr marL="0" lvl="0" indent="457200" algn="just">
              <a:lnSpc>
                <a:spcPct val="134000"/>
              </a:lnSpc>
              <a:spcAft>
                <a:spcPts val="1200"/>
              </a:spcAft>
            </a:pP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自卑是指低估自己的能力和品质，同时伴有一些特殊的情绪体验，诸如害羞、不安、内疚、忧郁、失望等。自卑者常见的表现主要有：</a:t>
            </a:r>
            <a:r>
              <a:rPr lang="zh-CN" altLang="en-US" sz="1600" b="1" dirty="0">
                <a:solidFill>
                  <a:srgbClr val="92D050"/>
                </a:solidFill>
                <a:latin typeface="微软雅黑" panose="020B0503020204020204" charset="-122"/>
                <a:ea typeface="微软雅黑" panose="020B0503020204020204" charset="-122"/>
                <a:sym typeface="微软雅黑" panose="020B0503020204020204" charset="-122"/>
              </a:rPr>
              <a:t>（1）自我评价低；（2）超概括化和泛化；（3）过分敏感、多疑；（4）消极地看待问题，遇事习惯往坏处想，倾向于超脱现实而陷入幻想世界；（5）意志消沉，缺乏竞争意识，易感挫折；（6）自我掩饰，有孤独感；（7）不愿意改变，难以接受新事物</a:t>
            </a: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，等等。</a:t>
            </a:r>
            <a:endPar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p:txBody>
      </p:sp>
      <p:pic>
        <p:nvPicPr>
          <p:cNvPr id="63537" name="Picture 2" descr="C:\Users\cxy\Desktop\中职-《心理健康》\图\W020130731582040787785.jpgW020130731582040787785"/>
          <p:cNvPicPr>
            <a:picLocks noChangeAspect="1"/>
          </p:cNvPicPr>
          <p:nvPr/>
        </p:nvPicPr>
        <p:blipFill>
          <a:blip r:embed="rId2"/>
          <a:srcRect/>
          <a:stretch>
            <a:fillRect/>
          </a:stretch>
        </p:blipFill>
        <p:spPr>
          <a:xfrm>
            <a:off x="6128385" y="1814830"/>
            <a:ext cx="5609590" cy="3567430"/>
          </a:xfrm>
          <a:prstGeom prst="roundRect">
            <a:avLst/>
          </a:prstGeom>
          <a:noFill/>
          <a:ln w="9525">
            <a:noFill/>
          </a:ln>
        </p:spPr>
      </p:pic>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2"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3535"/>
                                        </p:tgtEl>
                                        <p:attrNameLst>
                                          <p:attrName>style.visibility</p:attrName>
                                        </p:attrNameLst>
                                      </p:cBhvr>
                                      <p:to>
                                        <p:strVal val="visible"/>
                                      </p:to>
                                    </p:set>
                                    <p:animEffect filter="fade">
                                      <p:cBhvr>
                                        <p:cTn id="7" dur="1000"/>
                                        <p:tgtEl>
                                          <p:spTgt spid="63535"/>
                                        </p:tgtEl>
                                      </p:cBhvr>
                                    </p:animEffect>
                                    <p:anim calcmode="lin" valueType="num">
                                      <p:cBhvr>
                                        <p:cTn id="8" dur="1000" fill="hold"/>
                                        <p:tgtEl>
                                          <p:spTgt spid="63535"/>
                                        </p:tgtEl>
                                        <p:attrNameLst>
                                          <p:attrName>ppt_x</p:attrName>
                                        </p:attrNameLst>
                                      </p:cBhvr>
                                      <p:tavLst>
                                        <p:tav tm="0">
                                          <p:val>
                                            <p:strVal val="#ppt_x"/>
                                          </p:val>
                                        </p:tav>
                                        <p:tav tm="100000">
                                          <p:val>
                                            <p:strVal val="#ppt_x"/>
                                          </p:val>
                                        </p:tav>
                                      </p:tavLst>
                                    </p:anim>
                                    <p:anim calcmode="lin" valueType="num">
                                      <p:cBhvr>
                                        <p:cTn id="9" dur="1000" fill="hold"/>
                                        <p:tgtEl>
                                          <p:spTgt spid="635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35" grpId="0" bldLvl="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349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63522" name="组合 63521"/>
          <p:cNvGrpSpPr/>
          <p:nvPr/>
        </p:nvGrpSpPr>
        <p:grpSpPr>
          <a:xfrm>
            <a:off x="1883410" y="512763"/>
            <a:ext cx="539750" cy="539750"/>
            <a:chOff x="0" y="0"/>
            <a:chExt cx="540000" cy="540000"/>
          </a:xfrm>
        </p:grpSpPr>
        <p:sp>
          <p:nvSpPr>
            <p:cNvPr id="6352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6352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63525"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负性的自我体验</a:t>
            </a:r>
            <a:endParaRPr lang="zh-CN" altLang="en-US" dirty="0">
              <a:ea typeface="宋体" panose="02010600030101010101" pitchFamily="2" charset="-122"/>
            </a:endParaRPr>
          </a:p>
        </p:txBody>
      </p:sp>
      <p:sp>
        <p:nvSpPr>
          <p:cNvPr id="6352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63527" name="组合 63526"/>
          <p:cNvGrpSpPr/>
          <p:nvPr/>
        </p:nvGrpSpPr>
        <p:grpSpPr>
          <a:xfrm>
            <a:off x="1846898" y="6015038"/>
            <a:ext cx="7777162" cy="828675"/>
            <a:chOff x="0" y="0"/>
            <a:chExt cx="7776656" cy="828000"/>
          </a:xfrm>
        </p:grpSpPr>
        <p:sp>
          <p:nvSpPr>
            <p:cNvPr id="63528"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63529"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63531"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63532"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自卑</a:t>
            </a:r>
            <a:endParaRPr lang="en-US" altLang="zh-CN"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3533"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altLang="x-none" sz="3200" b="1" i="1" dirty="0">
                <a:solidFill>
                  <a:srgbClr val="7BC143"/>
                </a:solidFill>
                <a:latin typeface="Broadway" panose="04040905080B02020502" pitchFamily="2" charset="0"/>
                <a:ea typeface="DFPYeaSong-B5" pitchFamily="2" charset="-120"/>
                <a:sym typeface="Broadway" panose="04040905080B02020502" pitchFamily="2" charset="0"/>
              </a:rPr>
              <a:t>1</a:t>
            </a:r>
            <a:endParaRPr lang="zh-CN" altLang="en-US" dirty="0">
              <a:ea typeface="宋体" panose="02010600030101010101" pitchFamily="2" charset="-122"/>
            </a:endParaRPr>
          </a:p>
        </p:txBody>
      </p:sp>
      <p:sp>
        <p:nvSpPr>
          <p:cNvPr id="6353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2" name="圆角矩形 1"/>
          <p:cNvSpPr/>
          <p:nvPr/>
        </p:nvSpPr>
        <p:spPr>
          <a:xfrm>
            <a:off x="2285365" y="1421130"/>
            <a:ext cx="9375775" cy="4296410"/>
          </a:xfrm>
          <a:prstGeom prst="roundRect">
            <a:avLst/>
          </a:prstGeom>
          <a:solidFill>
            <a:schemeClr val="bg2"/>
          </a:solidFill>
          <a:ln w="12700" cmpd="sng">
            <a:solidFill>
              <a:schemeClr val="bg1">
                <a:lumMod val="75000"/>
              </a:schemeClr>
            </a:solidFill>
            <a:prstDash val="dashDot"/>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63535" name="TextBox 8"/>
          <p:cNvSpPr/>
          <p:nvPr/>
        </p:nvSpPr>
        <p:spPr>
          <a:xfrm>
            <a:off x="2405380" y="1532890"/>
            <a:ext cx="9121775" cy="4008120"/>
          </a:xfrm>
          <a:prstGeom prst="rect">
            <a:avLst/>
          </a:prstGeom>
          <a:noFill/>
          <a:ln w="9525">
            <a:noFill/>
          </a:ln>
        </p:spPr>
        <p:txBody>
          <a:bodyPr wrap="square">
            <a:spAutoFit/>
          </a:bodyPr>
          <a:p>
            <a:pPr marL="0" lvl="0" indent="457200" algn="just">
              <a:lnSpc>
                <a:spcPct val="134000"/>
              </a:lnSpc>
              <a:spcAft>
                <a:spcPts val="1200"/>
              </a:spcAft>
            </a:pPr>
            <a:r>
              <a:rPr lang="zh-CN" altLang="en-US" sz="1600" b="1" dirty="0">
                <a:solidFill>
                  <a:srgbClr val="FF0000"/>
                </a:solidFill>
                <a:latin typeface="微软雅黑" panose="020B0503020204020204" charset="-122"/>
                <a:ea typeface="微软雅黑" panose="020B0503020204020204" charset="-122"/>
                <a:sym typeface="微软雅黑" panose="020B0503020204020204" charset="-122"/>
              </a:rPr>
              <a:t>应对自卑情绪应注意以下几点：</a:t>
            </a:r>
            <a:r>
              <a:rPr lang="zh-CN" altLang="en-US" sz="1600" dirty="0">
                <a:latin typeface="微软雅黑" panose="020B0503020204020204" charset="-122"/>
                <a:ea typeface="微软雅黑" panose="020B0503020204020204" charset="-122"/>
                <a:sym typeface="微软雅黑" panose="020B0503020204020204" charset="-122"/>
              </a:rPr>
              <a:t>（1）正确看待自卑情绪，奥地利心理学家阿德勒（Alfred Adler）在《自卑与超越》中指出，“自卑感不是某些人的专有感觉，每个人都或多或少地会感到自卑，自卑感深埋于人类文明文化之中，自卑情结甚至构成了人类文明和日常生活的基础。自卑既是一种能量的限制，又蕴涵着巨大的能量。有些人被自卑限制终身，有些人却因为自卑感而激发巨大的潜能，对社会做出了不可估量的贡献”。因此，自卑本身不是病态，如何认识、克服和超越自卑感，能否借助自卑感强大的推动力来获取积极的补偿和升华，才是决定性格与人生的关键所在。有的人因为从小体弱多病而不断钻研，最后成为了著名的医学专家；也有的人因为家境贫困而发奋图强，逐渐变成了资产庞大的企业家……（2）正确认识和评价自己，无条件接受自己，欣赏自己所长，接纳自己所短（找优点、重温成功的经历、找他人评价、找例外）；（3）调整对自己的期望、确立合适的抱负水平，区分长期目标和近期目标，区分潜能和现在表现；（4）找到成功的突破口。（从容易成功的事情做起，积累成功的经验，体验成功的感受，恢复自信心）；（5）制定行动计划，保证行动成功。</a:t>
            </a:r>
            <a:endParaRPr lang="zh-CN" altLang="en-US" sz="1600" dirty="0">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3"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3535"/>
                                        </p:tgtEl>
                                        <p:attrNameLst>
                                          <p:attrName>style.visibility</p:attrName>
                                        </p:attrNameLst>
                                      </p:cBhvr>
                                      <p:to>
                                        <p:strVal val="visible"/>
                                      </p:to>
                                    </p:set>
                                    <p:animEffect filter="fade">
                                      <p:cBhvr>
                                        <p:cTn id="7" dur="1000"/>
                                        <p:tgtEl>
                                          <p:spTgt spid="63535"/>
                                        </p:tgtEl>
                                      </p:cBhvr>
                                    </p:animEffect>
                                    <p:anim calcmode="lin" valueType="num">
                                      <p:cBhvr>
                                        <p:cTn id="8" dur="1000" fill="hold"/>
                                        <p:tgtEl>
                                          <p:spTgt spid="63535"/>
                                        </p:tgtEl>
                                        <p:attrNameLst>
                                          <p:attrName>ppt_x</p:attrName>
                                        </p:attrNameLst>
                                      </p:cBhvr>
                                      <p:tavLst>
                                        <p:tav tm="0">
                                          <p:val>
                                            <p:strVal val="#ppt_x"/>
                                          </p:val>
                                        </p:tav>
                                        <p:tav tm="100000">
                                          <p:val>
                                            <p:strVal val="#ppt_x"/>
                                          </p:val>
                                        </p:tav>
                                      </p:tavLst>
                                    </p:anim>
                                    <p:anim calcmode="lin" valueType="num">
                                      <p:cBhvr>
                                        <p:cTn id="9" dur="1000" fill="hold"/>
                                        <p:tgtEl>
                                          <p:spTgt spid="635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35" grpId="0" bldLvl="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349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63522" name="组合 63521"/>
          <p:cNvGrpSpPr/>
          <p:nvPr/>
        </p:nvGrpSpPr>
        <p:grpSpPr>
          <a:xfrm>
            <a:off x="1883410" y="512763"/>
            <a:ext cx="539750" cy="539750"/>
            <a:chOff x="0" y="0"/>
            <a:chExt cx="540000" cy="540000"/>
          </a:xfrm>
        </p:grpSpPr>
        <p:sp>
          <p:nvSpPr>
            <p:cNvPr id="6352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6352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63525"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负性的自我体验</a:t>
            </a:r>
            <a:endParaRPr lang="zh-CN" altLang="en-US" dirty="0">
              <a:ea typeface="宋体" panose="02010600030101010101" pitchFamily="2" charset="-122"/>
            </a:endParaRPr>
          </a:p>
        </p:txBody>
      </p:sp>
      <p:sp>
        <p:nvSpPr>
          <p:cNvPr id="6352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63527" name="组合 63526"/>
          <p:cNvGrpSpPr/>
          <p:nvPr/>
        </p:nvGrpSpPr>
        <p:grpSpPr>
          <a:xfrm>
            <a:off x="1846898" y="6015038"/>
            <a:ext cx="7777162" cy="828675"/>
            <a:chOff x="0" y="0"/>
            <a:chExt cx="7776656" cy="828000"/>
          </a:xfrm>
        </p:grpSpPr>
        <p:sp>
          <p:nvSpPr>
            <p:cNvPr id="63528"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63529"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63531"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63532"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自负</a:t>
            </a:r>
            <a:endParaRPr lang="en-US" altLang="zh-CN"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3533"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3</a:t>
            </a:r>
            <a:endParaRPr lang="en-US" dirty="0">
              <a:ea typeface="宋体" panose="02010600030101010101" pitchFamily="2" charset="-122"/>
            </a:endParaRPr>
          </a:p>
        </p:txBody>
      </p:sp>
      <p:sp>
        <p:nvSpPr>
          <p:cNvPr id="6353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63535" name="TextBox 8"/>
          <p:cNvSpPr/>
          <p:nvPr/>
        </p:nvSpPr>
        <p:spPr>
          <a:xfrm>
            <a:off x="2094865" y="2512060"/>
            <a:ext cx="4674870" cy="2049780"/>
          </a:xfrm>
          <a:prstGeom prst="rect">
            <a:avLst/>
          </a:prstGeom>
          <a:noFill/>
          <a:ln w="9525">
            <a:noFill/>
          </a:ln>
        </p:spPr>
        <p:txBody>
          <a:bodyPr wrap="square">
            <a:spAutoFit/>
          </a:bodyPr>
          <a:p>
            <a:pPr marL="0" lvl="0" indent="457200" algn="just">
              <a:lnSpc>
                <a:spcPct val="134000"/>
              </a:lnSpc>
              <a:spcAft>
                <a:spcPts val="1200"/>
              </a:spcAft>
            </a:pPr>
            <a:r>
              <a:rPr lang="zh-CN" altLang="en-US" sz="1600" dirty="0">
                <a:latin typeface="微软雅黑" panose="020B0503020204020204" charset="-122"/>
                <a:ea typeface="微软雅黑" panose="020B0503020204020204" charset="-122"/>
                <a:sym typeface="微软雅黑" panose="020B0503020204020204" charset="-122"/>
              </a:rPr>
              <a:t>自负即过高地估计自己，是一种</a:t>
            </a:r>
            <a:r>
              <a:rPr lang="zh-CN" altLang="en-US" sz="1600" b="1" dirty="0">
                <a:solidFill>
                  <a:srgbClr val="92D050"/>
                </a:solidFill>
                <a:latin typeface="微软雅黑" panose="020B0503020204020204" charset="-122"/>
                <a:ea typeface="微软雅黑" panose="020B0503020204020204" charset="-122"/>
                <a:sym typeface="微软雅黑" panose="020B0503020204020204" charset="-122"/>
              </a:rPr>
              <a:t>自我膨胀</a:t>
            </a:r>
            <a:r>
              <a:rPr lang="zh-CN" altLang="en-US" sz="1600" dirty="0">
                <a:latin typeface="微软雅黑" panose="020B0503020204020204" charset="-122"/>
                <a:ea typeface="微软雅黑" panose="020B0503020204020204" charset="-122"/>
                <a:sym typeface="微软雅黑" panose="020B0503020204020204" charset="-122"/>
              </a:rPr>
              <a:t>，</a:t>
            </a:r>
            <a:r>
              <a:rPr lang="zh-CN" altLang="en-US" sz="1600" b="1" dirty="0">
                <a:solidFill>
                  <a:srgbClr val="92D050"/>
                </a:solidFill>
                <a:latin typeface="微软雅黑" panose="020B0503020204020204" charset="-122"/>
                <a:ea typeface="微软雅黑" panose="020B0503020204020204" charset="-122"/>
                <a:sym typeface="微软雅黑" panose="020B0503020204020204" charset="-122"/>
              </a:rPr>
              <a:t>极端的自尊和自信</a:t>
            </a:r>
            <a:r>
              <a:rPr lang="zh-CN" altLang="en-US" sz="1600" dirty="0">
                <a:latin typeface="微软雅黑" panose="020B0503020204020204" charset="-122"/>
                <a:ea typeface="微软雅黑" panose="020B0503020204020204" charset="-122"/>
                <a:sym typeface="微软雅黑" panose="020B0503020204020204" charset="-122"/>
              </a:rPr>
              <a:t>。表现为</a:t>
            </a:r>
            <a:r>
              <a:rPr lang="zh-CN" altLang="en-US" sz="1600" b="1" dirty="0">
                <a:solidFill>
                  <a:srgbClr val="FF0000"/>
                </a:solidFill>
                <a:latin typeface="微软雅黑" panose="020B0503020204020204" charset="-122"/>
                <a:ea typeface="微软雅黑" panose="020B0503020204020204" charset="-122"/>
                <a:sym typeface="微软雅黑" panose="020B0503020204020204" charset="-122"/>
              </a:rPr>
              <a:t>自我扩张、惟我独尊、骄傲自大、盛气凌人、盲目乐观、过度防卫</a:t>
            </a:r>
            <a:r>
              <a:rPr lang="zh-CN" altLang="en-US" sz="1600" dirty="0">
                <a:latin typeface="微软雅黑" panose="020B0503020204020204" charset="-122"/>
                <a:ea typeface="微软雅黑" panose="020B0503020204020204" charset="-122"/>
                <a:sym typeface="微软雅黑" panose="020B0503020204020204" charset="-122"/>
              </a:rPr>
              <a:t>。自负容易导致自恋，有时又出现反复表现自卑，由于自负可能做一些力所不能及的事情，最终受挫丧失信心，而导致自卑。</a:t>
            </a:r>
            <a:endParaRPr lang="zh-CN" altLang="en-US" sz="1600" dirty="0">
              <a:latin typeface="微软雅黑" panose="020B0503020204020204" charset="-122"/>
              <a:ea typeface="微软雅黑" panose="020B0503020204020204" charset="-122"/>
              <a:sym typeface="微软雅黑" panose="020B0503020204020204" charset="-122"/>
            </a:endParaRPr>
          </a:p>
        </p:txBody>
      </p:sp>
      <p:pic>
        <p:nvPicPr>
          <p:cNvPr id="63537" name="Picture 2" descr="C:\Users\cxy\Desktop\中职-《心理健康》\图\20130619112542-1753312363.jpg20130619112542-1753312363"/>
          <p:cNvPicPr>
            <a:picLocks noChangeAspect="1"/>
          </p:cNvPicPr>
          <p:nvPr/>
        </p:nvPicPr>
        <p:blipFill>
          <a:blip r:embed="rId2"/>
          <a:srcRect/>
          <a:stretch>
            <a:fillRect/>
          </a:stretch>
        </p:blipFill>
        <p:spPr>
          <a:xfrm>
            <a:off x="6953885" y="1757680"/>
            <a:ext cx="4756150" cy="3567430"/>
          </a:xfrm>
          <a:prstGeom prst="roundRect">
            <a:avLst/>
          </a:prstGeom>
          <a:noFill/>
          <a:ln w="9525">
            <a:noFill/>
          </a:ln>
        </p:spPr>
      </p:pic>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2"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3535"/>
                                        </p:tgtEl>
                                        <p:attrNameLst>
                                          <p:attrName>style.visibility</p:attrName>
                                        </p:attrNameLst>
                                      </p:cBhvr>
                                      <p:to>
                                        <p:strVal val="visible"/>
                                      </p:to>
                                    </p:set>
                                    <p:animEffect filter="fade">
                                      <p:cBhvr>
                                        <p:cTn id="7" dur="1000"/>
                                        <p:tgtEl>
                                          <p:spTgt spid="63535"/>
                                        </p:tgtEl>
                                      </p:cBhvr>
                                    </p:animEffect>
                                    <p:anim calcmode="lin" valueType="num">
                                      <p:cBhvr>
                                        <p:cTn id="8" dur="1000" fill="hold"/>
                                        <p:tgtEl>
                                          <p:spTgt spid="63535"/>
                                        </p:tgtEl>
                                        <p:attrNameLst>
                                          <p:attrName>ppt_x</p:attrName>
                                        </p:attrNameLst>
                                      </p:cBhvr>
                                      <p:tavLst>
                                        <p:tav tm="0">
                                          <p:val>
                                            <p:strVal val="#ppt_x"/>
                                          </p:val>
                                        </p:tav>
                                        <p:tav tm="100000">
                                          <p:val>
                                            <p:strVal val="#ppt_x"/>
                                          </p:val>
                                        </p:tav>
                                      </p:tavLst>
                                    </p:anim>
                                    <p:anim calcmode="lin" valueType="num">
                                      <p:cBhvr>
                                        <p:cTn id="9" dur="1000" fill="hold"/>
                                        <p:tgtEl>
                                          <p:spTgt spid="635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35" grpId="0" bldLvl="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1"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58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2460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24610" name="组合 24609"/>
          <p:cNvGrpSpPr/>
          <p:nvPr/>
        </p:nvGrpSpPr>
        <p:grpSpPr>
          <a:xfrm>
            <a:off x="1883410" y="512763"/>
            <a:ext cx="539750" cy="539750"/>
            <a:chOff x="0" y="0"/>
            <a:chExt cx="540000" cy="540000"/>
          </a:xfrm>
        </p:grpSpPr>
        <p:sp>
          <p:nvSpPr>
            <p:cNvPr id="2461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461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24613"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负性的自我体验</a:t>
            </a:r>
            <a:endParaRPr lang="zh-CN" altLang="en-US" dirty="0">
              <a:ea typeface="宋体" panose="02010600030101010101" pitchFamily="2" charset="-122"/>
            </a:endParaRPr>
          </a:p>
        </p:txBody>
      </p:sp>
      <p:sp>
        <p:nvSpPr>
          <p:cNvPr id="24614"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故事</a:t>
            </a:r>
            <a:endParaRPr lang="zh-CN" altLang="en-US" dirty="0">
              <a:ea typeface="宋体" panose="02010600030101010101" pitchFamily="2" charset="-122"/>
            </a:endParaRPr>
          </a:p>
        </p:txBody>
      </p:sp>
      <p:sp>
        <p:nvSpPr>
          <p:cNvPr id="2461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24616" name="组合 24615"/>
          <p:cNvGrpSpPr/>
          <p:nvPr/>
        </p:nvGrpSpPr>
        <p:grpSpPr>
          <a:xfrm>
            <a:off x="1846898" y="6015038"/>
            <a:ext cx="7777162" cy="828675"/>
            <a:chOff x="0" y="0"/>
            <a:chExt cx="7776656" cy="828000"/>
          </a:xfrm>
        </p:grpSpPr>
        <p:sp>
          <p:nvSpPr>
            <p:cNvPr id="24617" name="矩形 16"/>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24618"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24620" name="椭圆 24"/>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24621" name="TextBox 26"/>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水仙花的故事</a:t>
            </a:r>
            <a:endParaRPr lang="zh-CN" altLang="en-US" dirty="0">
              <a:ea typeface="宋体" panose="02010600030101010101" pitchFamily="2" charset="-122"/>
            </a:endParaRPr>
          </a:p>
        </p:txBody>
      </p:sp>
      <p:sp>
        <p:nvSpPr>
          <p:cNvPr id="24622" name="TextBox 27"/>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altLang="x-none" sz="3200" b="1" i="1" dirty="0">
                <a:solidFill>
                  <a:srgbClr val="7BC143"/>
                </a:solidFill>
                <a:latin typeface="Broadway" panose="04040905080B02020502" pitchFamily="2" charset="0"/>
                <a:ea typeface="DFPYeaSong-B5" pitchFamily="2" charset="-120"/>
                <a:sym typeface="Broadway" panose="04040905080B02020502" pitchFamily="2" charset="0"/>
              </a:rPr>
              <a:t>A</a:t>
            </a:r>
            <a:endParaRPr lang="zh-CN" altLang="en-US" dirty="0">
              <a:ea typeface="宋体" panose="02010600030101010101" pitchFamily="2" charset="-122"/>
            </a:endParaRPr>
          </a:p>
        </p:txBody>
      </p:sp>
      <p:sp>
        <p:nvSpPr>
          <p:cNvPr id="24624" name="矩形 20"/>
          <p:cNvSpPr>
            <a:spLocks noChangeAspect="1"/>
          </p:cNvSpPr>
          <p:nvPr/>
        </p:nvSpPr>
        <p:spPr>
          <a:xfrm>
            <a:off x="2136140" y="1355725"/>
            <a:ext cx="9757410" cy="4377055"/>
          </a:xfrm>
          <a:prstGeom prst="rect">
            <a:avLst/>
          </a:prstGeom>
          <a:noFill/>
          <a:ln w="9525" cap="flat" cmpd="sng">
            <a:solidFill>
              <a:srgbClr val="92D050"/>
            </a:solidFill>
            <a:prstDash val="dash"/>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24625" name="Text Box 44"/>
          <p:cNvSpPr/>
          <p:nvPr/>
        </p:nvSpPr>
        <p:spPr>
          <a:xfrm>
            <a:off x="2327910" y="1459230"/>
            <a:ext cx="9325610" cy="1926590"/>
          </a:xfrm>
          <a:prstGeom prst="rect">
            <a:avLst/>
          </a:prstGeom>
          <a:noFill/>
          <a:ln w="9525">
            <a:noFill/>
          </a:ln>
        </p:spPr>
        <p:txBody>
          <a:bodyPr wrap="square">
            <a:spAutoFit/>
          </a:bodyPr>
          <a:p>
            <a:pPr marL="0" lvl="0" indent="457200" algn="just">
              <a:lnSpc>
                <a:spcPct val="134000"/>
              </a:lnSpc>
              <a:spcAft>
                <a:spcPts val="100"/>
              </a:spcAft>
            </a:pPr>
            <a:r>
              <a:rPr lang="zh-CN" altLang="en-US" dirty="0">
                <a:latin typeface="楷体_GB2312" panose="02010609030101010101" pitchFamily="1" charset="-122"/>
                <a:ea typeface="楷体_GB2312" panose="02010609030101010101" pitchFamily="1" charset="-122"/>
                <a:sym typeface="微软雅黑" panose="020B0503020204020204" charset="-122"/>
              </a:rPr>
              <a:t>自恋（narcissism）这个词源于有关水仙花（narcissus）的希腊神话，美少年纳西索斯（Narcissus）是希腊最俊美的男子，无数的少女对他一见倾心，可他却自负地拒绝了所有的人。这当中包括美丽的山中仙女伊可（Echo）。伊可十分伤心，很快地消瘦下去。最后，她的身体终于完全消失，只剩下忧郁的声音在山谷中回荡。此后，希腊人便用伊可的名字（Echo）来表示“回声”。 </a:t>
            </a:r>
            <a:endParaRPr lang="en-US" altLang="x-none" dirty="0">
              <a:ea typeface="宋体" panose="02010600030101010101" pitchFamily="2" charset="-122"/>
            </a:endParaRPr>
          </a:p>
        </p:txBody>
      </p:sp>
      <p:sp>
        <p:nvSpPr>
          <p:cNvPr id="24626" name="Text Box 44"/>
          <p:cNvSpPr/>
          <p:nvPr/>
        </p:nvSpPr>
        <p:spPr>
          <a:xfrm>
            <a:off x="2327910" y="3385820"/>
            <a:ext cx="9325610" cy="1951990"/>
          </a:xfrm>
          <a:prstGeom prst="rect">
            <a:avLst/>
          </a:prstGeom>
          <a:noFill/>
          <a:ln w="9525">
            <a:noFill/>
          </a:ln>
        </p:spPr>
        <p:txBody>
          <a:bodyPr wrap="square">
            <a:spAutoFit/>
          </a:bodyPr>
          <a:p>
            <a:pPr marL="0" lvl="0" indent="457200">
              <a:lnSpc>
                <a:spcPct val="134000"/>
              </a:lnSpc>
              <a:spcAft>
                <a:spcPts val="100"/>
              </a:spcAft>
            </a:pPr>
            <a:r>
              <a:rPr lang="zh-CN" altLang="en-US" dirty="0">
                <a:latin typeface="楷体_GB2312" panose="02010609030101010101" pitchFamily="1" charset="-122"/>
                <a:ea typeface="楷体_GB2312" panose="02010609030101010101" pitchFamily="1" charset="-122"/>
                <a:sym typeface="微软雅黑" panose="020B0503020204020204" charset="-122"/>
              </a:rPr>
              <a:t>众神愤怒了，决定让纳西索斯去承受痛苦：爱上别人，却不能以被爱作为回报。 </a:t>
            </a:r>
            <a:endParaRPr lang="zh-CN" altLang="en-US" dirty="0">
              <a:latin typeface="楷体_GB2312" panose="02010609030101010101" pitchFamily="1" charset="-122"/>
              <a:ea typeface="楷体_GB2312" panose="02010609030101010101" pitchFamily="1" charset="-122"/>
              <a:sym typeface="微软雅黑" panose="020B0503020204020204" charset="-122"/>
            </a:endParaRPr>
          </a:p>
          <a:p>
            <a:pPr marL="0" lvl="0" indent="457200">
              <a:lnSpc>
                <a:spcPct val="134000"/>
              </a:lnSpc>
              <a:spcAft>
                <a:spcPts val="100"/>
              </a:spcAft>
            </a:pPr>
            <a:r>
              <a:rPr lang="zh-CN" altLang="en-US" dirty="0">
                <a:latin typeface="楷体_GB2312" panose="02010609030101010101" pitchFamily="1" charset="-122"/>
                <a:ea typeface="楷体_GB2312" panose="02010609030101010101" pitchFamily="1" charset="-122"/>
                <a:sym typeface="微软雅黑" panose="020B0503020204020204" charset="-122"/>
              </a:rPr>
              <a:t>有一天纳西索斯在水中发现了自己的影子，然而却不知那就是他本人，爱慕不己、难以自拔，终于有一天他赴水求欢溺水死亡。众神出于同情，将他死后化为水仙花。 </a:t>
            </a:r>
            <a:endParaRPr lang="zh-CN" altLang="en-US" dirty="0">
              <a:latin typeface="楷体_GB2312" panose="02010609030101010101" pitchFamily="1" charset="-122"/>
              <a:ea typeface="楷体_GB2312" panose="02010609030101010101" pitchFamily="1" charset="-122"/>
              <a:sym typeface="微软雅黑" panose="020B0503020204020204" charset="-122"/>
            </a:endParaRPr>
          </a:p>
          <a:p>
            <a:pPr marL="0" lvl="0" indent="457200">
              <a:lnSpc>
                <a:spcPct val="134000"/>
              </a:lnSpc>
              <a:spcAft>
                <a:spcPts val="100"/>
              </a:spcAft>
            </a:pPr>
            <a:r>
              <a:rPr lang="zh-CN" altLang="en-US" dirty="0">
                <a:latin typeface="楷体_GB2312" panose="02010609030101010101" pitchFamily="1" charset="-122"/>
                <a:ea typeface="楷体_GB2312" panose="02010609030101010101" pitchFamily="1" charset="-122"/>
                <a:sym typeface="微软雅黑" panose="020B0503020204020204" charset="-122"/>
              </a:rPr>
              <a:t>弗洛伊德把自恋比做睡觉或生病的人，这时候，人把全部情感投注从外界撤回，投注在自己身上。 </a:t>
            </a:r>
            <a:endParaRPr lang="en-US" altLang="x-none" dirty="0">
              <a:ea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2"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4622"/>
                                        </p:tgtEl>
                                        <p:attrNameLst>
                                          <p:attrName>style.visibility</p:attrName>
                                        </p:attrNameLst>
                                      </p:cBhvr>
                                      <p:to>
                                        <p:strVal val="visible"/>
                                      </p:to>
                                    </p:set>
                                    <p:animEffect filter="fade">
                                      <p:cBhvr>
                                        <p:cTn id="7" dur="1000"/>
                                        <p:tgtEl>
                                          <p:spTgt spid="24622"/>
                                        </p:tgtEl>
                                      </p:cBhvr>
                                    </p:animEffect>
                                    <p:anim calcmode="lin" valueType="num">
                                      <p:cBhvr>
                                        <p:cTn id="8" dur="1000" fill="hold"/>
                                        <p:tgtEl>
                                          <p:spTgt spid="24622"/>
                                        </p:tgtEl>
                                        <p:attrNameLst>
                                          <p:attrName>ppt_x</p:attrName>
                                        </p:attrNameLst>
                                      </p:cBhvr>
                                      <p:tavLst>
                                        <p:tav tm="0">
                                          <p:val>
                                            <p:strVal val="#ppt_x"/>
                                          </p:val>
                                        </p:tav>
                                        <p:tav tm="100000">
                                          <p:val>
                                            <p:strVal val="#ppt_x"/>
                                          </p:val>
                                        </p:tav>
                                      </p:tavLst>
                                    </p:anim>
                                    <p:anim calcmode="lin" valueType="num">
                                      <p:cBhvr>
                                        <p:cTn id="9" dur="900" decel="100000" fill="hold"/>
                                        <p:tgtEl>
                                          <p:spTgt spid="246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462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4621"/>
                                        </p:tgtEl>
                                        <p:attrNameLst>
                                          <p:attrName>style.visibility</p:attrName>
                                        </p:attrNameLst>
                                      </p:cBhvr>
                                      <p:to>
                                        <p:strVal val="visible"/>
                                      </p:to>
                                    </p:set>
                                    <p:anim calcmode="lin" valueType="num">
                                      <p:cBhvr>
                                        <p:cTn id="14" dur="500" fill="hold"/>
                                        <p:tgtEl>
                                          <p:spTgt spid="24621"/>
                                        </p:tgtEl>
                                        <p:attrNameLst>
                                          <p:attrName>ppt_x</p:attrName>
                                        </p:attrNameLst>
                                      </p:cBhvr>
                                      <p:tavLst>
                                        <p:tav tm="0">
                                          <p:val>
                                            <p:strVal val="0-#ppt_w/2"/>
                                          </p:val>
                                        </p:tav>
                                        <p:tav tm="100000">
                                          <p:val>
                                            <p:strVal val="#ppt_x"/>
                                          </p:val>
                                        </p:tav>
                                      </p:tavLst>
                                    </p:anim>
                                    <p:anim calcmode="lin" valueType="num">
                                      <p:cBhvr>
                                        <p:cTn id="15" dur="500" fill="hold"/>
                                        <p:tgtEl>
                                          <p:spTgt spid="24621"/>
                                        </p:tgtEl>
                                        <p:attrNameLst>
                                          <p:attrName>ppt_y</p:attrName>
                                        </p:attrNameLst>
                                      </p:cBhvr>
                                      <p:tavLst>
                                        <p:tav tm="0">
                                          <p:val>
                                            <p:strVal val="#ppt_y"/>
                                          </p:val>
                                        </p:tav>
                                        <p:tav tm="100000">
                                          <p:val>
                                            <p:strVal val="#ppt_y"/>
                                          </p:val>
                                        </p:tav>
                                      </p:tavLst>
                                    </p:anim>
                                  </p:childTnLst>
                                </p:cTn>
                              </p:par>
                              <p:par>
                                <p:cTn id="16" presetID="8" presetClass="emph" presetSubtype="0" fill="hold" grpId="1" nodeType="withEffect">
                                  <p:stCondLst>
                                    <p:cond delay="0"/>
                                  </p:stCondLst>
                                  <p:childTnLst>
                                    <p:animRot by="43200000">
                                      <p:cBhvr>
                                        <p:cTn id="17" dur="400" fill="hold"/>
                                        <p:tgtEl>
                                          <p:spTgt spid="24621"/>
                                        </p:tgtEl>
                                        <p:attrNameLst>
                                          <p:attrName>r</p:attrName>
                                        </p:attrNameLst>
                                      </p:cBhvr>
                                    </p:animRot>
                                  </p:childTnLst>
                                </p:cTn>
                              </p:par>
                              <p:par>
                                <p:cTn id="18" presetID="42" presetClass="entr" presetSubtype="0" fill="hold" grpId="0" nodeType="withEffect">
                                  <p:stCondLst>
                                    <p:cond delay="0"/>
                                  </p:stCondLst>
                                  <p:childTnLst>
                                    <p:set>
                                      <p:cBhvr>
                                        <p:cTn id="19" dur="1" fill="hold">
                                          <p:stCondLst>
                                            <p:cond delay="0"/>
                                          </p:stCondLst>
                                        </p:cTn>
                                        <p:tgtEl>
                                          <p:spTgt spid="24625"/>
                                        </p:tgtEl>
                                        <p:attrNameLst>
                                          <p:attrName>style.visibility</p:attrName>
                                        </p:attrNameLst>
                                      </p:cBhvr>
                                      <p:to>
                                        <p:strVal val="visible"/>
                                      </p:to>
                                    </p:set>
                                    <p:animEffect filter="fade">
                                      <p:cBhvr>
                                        <p:cTn id="20" dur="1000"/>
                                        <p:tgtEl>
                                          <p:spTgt spid="24625"/>
                                        </p:tgtEl>
                                      </p:cBhvr>
                                    </p:animEffect>
                                    <p:anim calcmode="lin" valueType="num">
                                      <p:cBhvr>
                                        <p:cTn id="21" dur="1000" fill="hold"/>
                                        <p:tgtEl>
                                          <p:spTgt spid="24625"/>
                                        </p:tgtEl>
                                        <p:attrNameLst>
                                          <p:attrName>ppt_x</p:attrName>
                                        </p:attrNameLst>
                                      </p:cBhvr>
                                      <p:tavLst>
                                        <p:tav tm="0">
                                          <p:val>
                                            <p:strVal val="#ppt_x"/>
                                          </p:val>
                                        </p:tav>
                                        <p:tav tm="100000">
                                          <p:val>
                                            <p:strVal val="#ppt_x"/>
                                          </p:val>
                                        </p:tav>
                                      </p:tavLst>
                                    </p:anim>
                                    <p:anim calcmode="lin" valueType="num">
                                      <p:cBhvr>
                                        <p:cTn id="22" dur="1000" fill="hold"/>
                                        <p:tgtEl>
                                          <p:spTgt spid="24625"/>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24626"/>
                                        </p:tgtEl>
                                        <p:attrNameLst>
                                          <p:attrName>style.visibility</p:attrName>
                                        </p:attrNameLst>
                                      </p:cBhvr>
                                      <p:to>
                                        <p:strVal val="visible"/>
                                      </p:to>
                                    </p:set>
                                    <p:animEffect filter="fade">
                                      <p:cBhvr>
                                        <p:cTn id="25" dur="1000"/>
                                        <p:tgtEl>
                                          <p:spTgt spid="24626"/>
                                        </p:tgtEl>
                                      </p:cBhvr>
                                    </p:animEffect>
                                    <p:anim calcmode="lin" valueType="num">
                                      <p:cBhvr>
                                        <p:cTn id="26" dur="1000" fill="hold"/>
                                        <p:tgtEl>
                                          <p:spTgt spid="24626"/>
                                        </p:tgtEl>
                                        <p:attrNameLst>
                                          <p:attrName>ppt_x</p:attrName>
                                        </p:attrNameLst>
                                      </p:cBhvr>
                                      <p:tavLst>
                                        <p:tav tm="0">
                                          <p:val>
                                            <p:strVal val="#ppt_x"/>
                                          </p:val>
                                        </p:tav>
                                        <p:tav tm="100000">
                                          <p:val>
                                            <p:strVal val="#ppt_x"/>
                                          </p:val>
                                        </p:tav>
                                      </p:tavLst>
                                    </p:anim>
                                    <p:anim calcmode="lin" valueType="num">
                                      <p:cBhvr>
                                        <p:cTn id="27" dur="1000" fill="hold"/>
                                        <p:tgtEl>
                                          <p:spTgt spid="246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21" grpId="0" bldLvl="0"/>
      <p:bldP spid="24621" grpId="1" bldLvl="0"/>
      <p:bldP spid="24622" grpId="0" bldLvl="0"/>
      <p:bldP spid="24625" grpId="0" bldLvl="0"/>
      <p:bldP spid="24626" grpId="0" bldLvl="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1"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58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2460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24610" name="组合 24609"/>
          <p:cNvGrpSpPr/>
          <p:nvPr/>
        </p:nvGrpSpPr>
        <p:grpSpPr>
          <a:xfrm>
            <a:off x="1883410" y="512763"/>
            <a:ext cx="539750" cy="539750"/>
            <a:chOff x="0" y="0"/>
            <a:chExt cx="540000" cy="540000"/>
          </a:xfrm>
        </p:grpSpPr>
        <p:sp>
          <p:nvSpPr>
            <p:cNvPr id="2461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461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24613"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负性的自我体验</a:t>
            </a:r>
            <a:endParaRPr lang="zh-CN" altLang="en-US" dirty="0">
              <a:ea typeface="宋体" panose="02010600030101010101" pitchFamily="2" charset="-122"/>
            </a:endParaRPr>
          </a:p>
        </p:txBody>
      </p:sp>
      <p:sp>
        <p:nvSpPr>
          <p:cNvPr id="24614"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故事</a:t>
            </a:r>
            <a:endParaRPr lang="zh-CN" altLang="en-US" dirty="0">
              <a:ea typeface="宋体" panose="02010600030101010101" pitchFamily="2" charset="-122"/>
            </a:endParaRPr>
          </a:p>
        </p:txBody>
      </p:sp>
      <p:sp>
        <p:nvSpPr>
          <p:cNvPr id="2461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24616" name="组合 24615"/>
          <p:cNvGrpSpPr/>
          <p:nvPr/>
        </p:nvGrpSpPr>
        <p:grpSpPr>
          <a:xfrm>
            <a:off x="1846898" y="6015038"/>
            <a:ext cx="7777162" cy="828675"/>
            <a:chOff x="0" y="0"/>
            <a:chExt cx="7776656" cy="828000"/>
          </a:xfrm>
        </p:grpSpPr>
        <p:sp>
          <p:nvSpPr>
            <p:cNvPr id="24617" name="矩形 16"/>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24618"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24620" name="椭圆 24"/>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24621" name="TextBox 26"/>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水仙花的故事</a:t>
            </a:r>
            <a:endParaRPr lang="zh-CN" altLang="en-US" dirty="0">
              <a:ea typeface="宋体" panose="02010600030101010101" pitchFamily="2" charset="-122"/>
            </a:endParaRPr>
          </a:p>
        </p:txBody>
      </p:sp>
      <p:sp>
        <p:nvSpPr>
          <p:cNvPr id="24622" name="TextBox 27"/>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A</a:t>
            </a:r>
            <a:endParaRPr lang="en-US" dirty="0">
              <a:ea typeface="宋体" panose="02010600030101010101" pitchFamily="2" charset="-122"/>
            </a:endParaRPr>
          </a:p>
        </p:txBody>
      </p:sp>
      <p:sp>
        <p:nvSpPr>
          <p:cNvPr id="24624" name="矩形 20"/>
          <p:cNvSpPr>
            <a:spLocks noChangeAspect="1"/>
          </p:cNvSpPr>
          <p:nvPr/>
        </p:nvSpPr>
        <p:spPr>
          <a:xfrm>
            <a:off x="2136140" y="3998595"/>
            <a:ext cx="9757410" cy="1734185"/>
          </a:xfrm>
          <a:prstGeom prst="rect">
            <a:avLst/>
          </a:prstGeom>
          <a:noFill/>
          <a:ln w="9525" cap="flat" cmpd="sng">
            <a:solidFill>
              <a:srgbClr val="92D050"/>
            </a:solidFill>
            <a:prstDash val="dash"/>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24625" name="Text Box 44"/>
          <p:cNvSpPr/>
          <p:nvPr/>
        </p:nvSpPr>
        <p:spPr>
          <a:xfrm>
            <a:off x="2327910" y="4083050"/>
            <a:ext cx="9325610" cy="1572260"/>
          </a:xfrm>
          <a:prstGeom prst="rect">
            <a:avLst/>
          </a:prstGeom>
          <a:noFill/>
          <a:ln w="9525">
            <a:noFill/>
          </a:ln>
        </p:spPr>
        <p:txBody>
          <a:bodyPr wrap="square">
            <a:spAutoFit/>
          </a:bodyPr>
          <a:p>
            <a:pPr marL="0" lvl="0" indent="457200">
              <a:lnSpc>
                <a:spcPct val="134000"/>
              </a:lnSpc>
              <a:spcAft>
                <a:spcPts val="100"/>
              </a:spcAft>
            </a:pPr>
            <a:r>
              <a:rPr lang="zh-CN" altLang="en-US" dirty="0">
                <a:latin typeface="楷体_GB2312" panose="02010609030101010101" pitchFamily="1" charset="-122"/>
                <a:ea typeface="楷体_GB2312" panose="02010609030101010101" pitchFamily="1" charset="-122"/>
                <a:sym typeface="微软雅黑" panose="020B0503020204020204" charset="-122"/>
              </a:rPr>
              <a:t>阿德勒的个体心理学提出的自卑与补偿作用，即属于这种自恋人格模式。在与人比较后发现不如别人，从而产生补偿行为。 </a:t>
            </a:r>
            <a:endParaRPr lang="zh-CN" altLang="en-US" dirty="0">
              <a:latin typeface="楷体_GB2312" panose="02010609030101010101" pitchFamily="1" charset="-122"/>
              <a:ea typeface="楷体_GB2312" panose="02010609030101010101" pitchFamily="1" charset="-122"/>
              <a:sym typeface="微软雅黑" panose="020B0503020204020204" charset="-122"/>
            </a:endParaRPr>
          </a:p>
          <a:p>
            <a:pPr marL="0" lvl="0" indent="457200">
              <a:lnSpc>
                <a:spcPct val="134000"/>
              </a:lnSpc>
              <a:spcAft>
                <a:spcPts val="100"/>
              </a:spcAft>
            </a:pPr>
            <a:r>
              <a:rPr lang="zh-CN" altLang="en-US" dirty="0">
                <a:latin typeface="楷体_GB2312" panose="02010609030101010101" pitchFamily="1" charset="-122"/>
                <a:ea typeface="楷体_GB2312" panose="02010609030101010101" pitchFamily="1" charset="-122"/>
                <a:sym typeface="微软雅黑" panose="020B0503020204020204" charset="-122"/>
              </a:rPr>
              <a:t>一些理论家们认为自恋者是由于早年父母关爱不足，或是从父母那儿继承了自恋倾向，他们的父母过度补偿了他们不如别人或微不足道的感觉。</a:t>
            </a:r>
            <a:endParaRPr lang="en-US" altLang="x-none" dirty="0">
              <a:ea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pic>
        <p:nvPicPr>
          <p:cNvPr id="2" name="图片 1" descr="1-14093011144O34"/>
          <p:cNvPicPr>
            <a:picLocks noChangeAspect="1"/>
          </p:cNvPicPr>
          <p:nvPr/>
        </p:nvPicPr>
        <p:blipFill>
          <a:blip r:embed="rId3"/>
          <a:stretch>
            <a:fillRect/>
          </a:stretch>
        </p:blipFill>
        <p:spPr>
          <a:xfrm>
            <a:off x="4222750" y="1137920"/>
            <a:ext cx="5114290" cy="2856865"/>
          </a:xfrm>
          <a:prstGeom prst="rect">
            <a:avLst/>
          </a:prstGeom>
        </p:spPr>
      </p:pic>
      <p:grpSp>
        <p:nvGrpSpPr>
          <p:cNvPr id="4" name="组合 3"/>
          <p:cNvGrpSpPr/>
          <p:nvPr/>
        </p:nvGrpSpPr>
        <p:grpSpPr>
          <a:xfrm>
            <a:off x="-42545" y="1123950"/>
            <a:ext cx="1748155" cy="5216525"/>
            <a:chOff x="-68" y="1770"/>
            <a:chExt cx="2753" cy="8215"/>
          </a:xfrm>
        </p:grpSpPr>
        <p:sp>
          <p:nvSpPr>
            <p:cNvPr id="3"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4"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4"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4"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4"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4"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4"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4622"/>
                                        </p:tgtEl>
                                        <p:attrNameLst>
                                          <p:attrName>style.visibility</p:attrName>
                                        </p:attrNameLst>
                                      </p:cBhvr>
                                      <p:to>
                                        <p:strVal val="visible"/>
                                      </p:to>
                                    </p:set>
                                    <p:animEffect filter="fade">
                                      <p:cBhvr>
                                        <p:cTn id="7" dur="1000"/>
                                        <p:tgtEl>
                                          <p:spTgt spid="24622"/>
                                        </p:tgtEl>
                                      </p:cBhvr>
                                    </p:animEffect>
                                    <p:anim calcmode="lin" valueType="num">
                                      <p:cBhvr>
                                        <p:cTn id="8" dur="1000" fill="hold"/>
                                        <p:tgtEl>
                                          <p:spTgt spid="24622"/>
                                        </p:tgtEl>
                                        <p:attrNameLst>
                                          <p:attrName>ppt_x</p:attrName>
                                        </p:attrNameLst>
                                      </p:cBhvr>
                                      <p:tavLst>
                                        <p:tav tm="0">
                                          <p:val>
                                            <p:strVal val="#ppt_x"/>
                                          </p:val>
                                        </p:tav>
                                        <p:tav tm="100000">
                                          <p:val>
                                            <p:strVal val="#ppt_x"/>
                                          </p:val>
                                        </p:tav>
                                      </p:tavLst>
                                    </p:anim>
                                    <p:anim calcmode="lin" valueType="num">
                                      <p:cBhvr>
                                        <p:cTn id="9" dur="900" decel="100000" fill="hold"/>
                                        <p:tgtEl>
                                          <p:spTgt spid="246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462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4621"/>
                                        </p:tgtEl>
                                        <p:attrNameLst>
                                          <p:attrName>style.visibility</p:attrName>
                                        </p:attrNameLst>
                                      </p:cBhvr>
                                      <p:to>
                                        <p:strVal val="visible"/>
                                      </p:to>
                                    </p:set>
                                    <p:anim calcmode="lin" valueType="num">
                                      <p:cBhvr>
                                        <p:cTn id="14" dur="500" fill="hold"/>
                                        <p:tgtEl>
                                          <p:spTgt spid="24621"/>
                                        </p:tgtEl>
                                        <p:attrNameLst>
                                          <p:attrName>ppt_x</p:attrName>
                                        </p:attrNameLst>
                                      </p:cBhvr>
                                      <p:tavLst>
                                        <p:tav tm="0">
                                          <p:val>
                                            <p:strVal val="0-#ppt_w/2"/>
                                          </p:val>
                                        </p:tav>
                                        <p:tav tm="100000">
                                          <p:val>
                                            <p:strVal val="#ppt_x"/>
                                          </p:val>
                                        </p:tav>
                                      </p:tavLst>
                                    </p:anim>
                                    <p:anim calcmode="lin" valueType="num">
                                      <p:cBhvr>
                                        <p:cTn id="15" dur="500" fill="hold"/>
                                        <p:tgtEl>
                                          <p:spTgt spid="24621"/>
                                        </p:tgtEl>
                                        <p:attrNameLst>
                                          <p:attrName>ppt_y</p:attrName>
                                        </p:attrNameLst>
                                      </p:cBhvr>
                                      <p:tavLst>
                                        <p:tav tm="0">
                                          <p:val>
                                            <p:strVal val="#ppt_y"/>
                                          </p:val>
                                        </p:tav>
                                        <p:tav tm="100000">
                                          <p:val>
                                            <p:strVal val="#ppt_y"/>
                                          </p:val>
                                        </p:tav>
                                      </p:tavLst>
                                    </p:anim>
                                  </p:childTnLst>
                                </p:cTn>
                              </p:par>
                              <p:par>
                                <p:cTn id="16" presetID="8" presetClass="emph" presetSubtype="0" fill="hold" grpId="1" nodeType="withEffect">
                                  <p:stCondLst>
                                    <p:cond delay="0"/>
                                  </p:stCondLst>
                                  <p:childTnLst>
                                    <p:animRot by="43200000">
                                      <p:cBhvr>
                                        <p:cTn id="17" dur="400" fill="hold"/>
                                        <p:tgtEl>
                                          <p:spTgt spid="24621"/>
                                        </p:tgtEl>
                                        <p:attrNameLst>
                                          <p:attrName>r</p:attrName>
                                        </p:attrNameLst>
                                      </p:cBhvr>
                                    </p:animRot>
                                  </p:childTnLst>
                                </p:cTn>
                              </p:par>
                              <p:par>
                                <p:cTn id="18" presetID="42" presetClass="entr" presetSubtype="0" fill="hold" grpId="0" nodeType="withEffect">
                                  <p:stCondLst>
                                    <p:cond delay="0"/>
                                  </p:stCondLst>
                                  <p:childTnLst>
                                    <p:set>
                                      <p:cBhvr>
                                        <p:cTn id="19" dur="1" fill="hold">
                                          <p:stCondLst>
                                            <p:cond delay="0"/>
                                          </p:stCondLst>
                                        </p:cTn>
                                        <p:tgtEl>
                                          <p:spTgt spid="24625"/>
                                        </p:tgtEl>
                                        <p:attrNameLst>
                                          <p:attrName>style.visibility</p:attrName>
                                        </p:attrNameLst>
                                      </p:cBhvr>
                                      <p:to>
                                        <p:strVal val="visible"/>
                                      </p:to>
                                    </p:set>
                                    <p:animEffect filter="fade">
                                      <p:cBhvr>
                                        <p:cTn id="20" dur="1000"/>
                                        <p:tgtEl>
                                          <p:spTgt spid="24625"/>
                                        </p:tgtEl>
                                      </p:cBhvr>
                                    </p:animEffect>
                                    <p:anim calcmode="lin" valueType="num">
                                      <p:cBhvr>
                                        <p:cTn id="21" dur="1000" fill="hold"/>
                                        <p:tgtEl>
                                          <p:spTgt spid="24625"/>
                                        </p:tgtEl>
                                        <p:attrNameLst>
                                          <p:attrName>ppt_x</p:attrName>
                                        </p:attrNameLst>
                                      </p:cBhvr>
                                      <p:tavLst>
                                        <p:tav tm="0">
                                          <p:val>
                                            <p:strVal val="#ppt_x"/>
                                          </p:val>
                                        </p:tav>
                                        <p:tav tm="100000">
                                          <p:val>
                                            <p:strVal val="#ppt_x"/>
                                          </p:val>
                                        </p:tav>
                                      </p:tavLst>
                                    </p:anim>
                                    <p:anim calcmode="lin" valueType="num">
                                      <p:cBhvr>
                                        <p:cTn id="22" dur="1000" fill="hold"/>
                                        <p:tgtEl>
                                          <p:spTgt spid="246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21" grpId="0" bldLvl="0"/>
      <p:bldP spid="24621" grpId="1" bldLvl="0"/>
      <p:bldP spid="24622" grpId="0" bldLvl="0"/>
      <p:bldP spid="24625"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635"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92075" y="1655445"/>
            <a:ext cx="1867535" cy="518160"/>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1"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91440" y="2470150"/>
            <a:ext cx="1866900" cy="518160"/>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1"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16" name="组合 15"/>
          <p:cNvGrpSpPr/>
          <p:nvPr/>
        </p:nvGrpSpPr>
        <p:grpSpPr>
          <a:xfrm>
            <a:off x="-91440" y="3284855"/>
            <a:ext cx="1866900" cy="518160"/>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1"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92710" y="4099560"/>
            <a:ext cx="1868170" cy="518160"/>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1"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92710" y="4914265"/>
            <a:ext cx="1868170" cy="518160"/>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1"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sp>
        <p:nvSpPr>
          <p:cNvPr id="55"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6" name="标题 1"/>
          <p:cNvSpPr/>
          <p:nvPr/>
        </p:nvSpPr>
        <p:spPr>
          <a:xfrm>
            <a:off x="9966325" y="592455"/>
            <a:ext cx="994410" cy="328295"/>
          </a:xfrm>
          <a:prstGeom prst="rect">
            <a:avLst/>
          </a:prstGeom>
          <a:noFill/>
          <a:ln w="9525">
            <a:noFill/>
          </a:ln>
        </p:spPr>
        <p:txBody>
          <a:bodyPr>
            <a:normAutofit/>
          </a:bodyPr>
          <a:p>
            <a:pPr lvl="0">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目录页</a:t>
            </a:r>
            <a:endParaRPr lang="zh-CN" altLang="en-US" sz="1400">
              <a:ea typeface="宋体" panose="02010600030101010101" pitchFamily="2" charset="-122"/>
            </a:endParaRPr>
          </a:p>
        </p:txBody>
      </p:sp>
      <p:sp>
        <p:nvSpPr>
          <p:cNvPr id="57"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58" name="Picture 4" descr="C:\Users\cxy\Desktop\《心理健康》\图\56848061dc9ea.jpg56848061dc9ea"/>
          <p:cNvPicPr/>
          <p:nvPr/>
        </p:nvPicPr>
        <p:blipFill>
          <a:blip r:embed="rId2"/>
          <a:srcRect r="35925"/>
          <a:stretch>
            <a:fillRect/>
          </a:stretch>
        </p:blipFill>
        <p:spPr>
          <a:xfrm>
            <a:off x="5350510" y="2877820"/>
            <a:ext cx="3762375" cy="3762375"/>
          </a:xfrm>
          <a:prstGeom prst="ellipse">
            <a:avLst/>
          </a:prstGeom>
          <a:noFill/>
          <a:ln w="9525">
            <a:noFill/>
          </a:ln>
        </p:spPr>
      </p:pic>
      <p:grpSp>
        <p:nvGrpSpPr>
          <p:cNvPr id="59" name="组合 58"/>
          <p:cNvGrpSpPr/>
          <p:nvPr/>
        </p:nvGrpSpPr>
        <p:grpSpPr>
          <a:xfrm>
            <a:off x="3277235" y="1441450"/>
            <a:ext cx="5867400" cy="4081474"/>
            <a:chOff x="0" y="0"/>
            <a:chExt cx="5868144" cy="3383568"/>
          </a:xfrm>
        </p:grpSpPr>
        <p:sp>
          <p:nvSpPr>
            <p:cNvPr id="60" name="矩形 42"/>
            <p:cNvSpPr/>
            <p:nvPr/>
          </p:nvSpPr>
          <p:spPr>
            <a:xfrm>
              <a:off x="360040" y="0"/>
              <a:ext cx="5508104" cy="720080"/>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 name="矩形 43"/>
            <p:cNvSpPr/>
            <p:nvPr/>
          </p:nvSpPr>
          <p:spPr>
            <a:xfrm>
              <a:off x="0" y="0"/>
              <a:ext cx="288032" cy="720080"/>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 name="TextBox 44"/>
            <p:cNvSpPr/>
            <p:nvPr/>
          </p:nvSpPr>
          <p:spPr>
            <a:xfrm>
              <a:off x="1152128" y="108847"/>
              <a:ext cx="902811" cy="454826"/>
            </a:xfrm>
            <a:prstGeom prst="rect">
              <a:avLst/>
            </a:prstGeom>
            <a:noFill/>
            <a:ln w="9525">
              <a:noFill/>
            </a:ln>
          </p:spPr>
          <p:txBody>
            <a:bodyPr wrap="square">
              <a:spAutoFit/>
            </a:bodyPr>
            <a:p>
              <a:pPr lvl="0">
                <a:lnSpc>
                  <a:spcPct val="100000"/>
                </a:lnSpc>
              </a:pP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目录</a:t>
              </a:r>
              <a:endParaRPr lang="zh-CN" altLang="en-US" dirty="0">
                <a:ea typeface="宋体" panose="02010600030101010101" pitchFamily="2" charset="-122"/>
              </a:endParaRPr>
            </a:p>
          </p:txBody>
        </p:sp>
        <p:grpSp>
          <p:nvGrpSpPr>
            <p:cNvPr id="63" name="组合 62"/>
            <p:cNvGrpSpPr/>
            <p:nvPr/>
          </p:nvGrpSpPr>
          <p:grpSpPr>
            <a:xfrm>
              <a:off x="23446" y="907654"/>
              <a:ext cx="1627400" cy="319010"/>
              <a:chOff x="0" y="0"/>
              <a:chExt cx="1627400" cy="319010"/>
            </a:xfrm>
          </p:grpSpPr>
          <p:sp>
            <p:nvSpPr>
              <p:cNvPr id="64" name="菱形 46"/>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5" name="TextBox 47"/>
              <p:cNvSpPr/>
              <p:nvPr/>
            </p:nvSpPr>
            <p:spPr>
              <a:xfrm>
                <a:off x="301352" y="0"/>
                <a:ext cx="1326048" cy="31901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66" name="组合 65"/>
            <p:cNvGrpSpPr/>
            <p:nvPr/>
          </p:nvGrpSpPr>
          <p:grpSpPr>
            <a:xfrm>
              <a:off x="23446" y="1446880"/>
              <a:ext cx="2646740" cy="319010"/>
              <a:chOff x="0" y="0"/>
              <a:chExt cx="2646740" cy="319010"/>
            </a:xfrm>
          </p:grpSpPr>
          <p:sp>
            <p:nvSpPr>
              <p:cNvPr id="67" name="菱形 49"/>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8" name="TextBox 50"/>
              <p:cNvSpPr/>
              <p:nvPr/>
            </p:nvSpPr>
            <p:spPr>
              <a:xfrm>
                <a:off x="301352" y="0"/>
                <a:ext cx="2345388" cy="31901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69" name="组合 68"/>
            <p:cNvGrpSpPr/>
            <p:nvPr/>
          </p:nvGrpSpPr>
          <p:grpSpPr>
            <a:xfrm>
              <a:off x="23446" y="1986106"/>
              <a:ext cx="2050675" cy="319010"/>
              <a:chOff x="0" y="0"/>
              <a:chExt cx="2050675" cy="319010"/>
            </a:xfrm>
          </p:grpSpPr>
          <p:sp>
            <p:nvSpPr>
              <p:cNvPr id="70" name="菱形 52"/>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1" name="TextBox 53"/>
              <p:cNvSpPr/>
              <p:nvPr/>
            </p:nvSpPr>
            <p:spPr>
              <a:xfrm>
                <a:off x="301663" y="0"/>
                <a:ext cx="1749012"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2" name="组合 71"/>
            <p:cNvGrpSpPr/>
            <p:nvPr/>
          </p:nvGrpSpPr>
          <p:grpSpPr>
            <a:xfrm>
              <a:off x="23446" y="2525332"/>
              <a:ext cx="1745836" cy="319010"/>
              <a:chOff x="0" y="0"/>
              <a:chExt cx="1745836" cy="319010"/>
            </a:xfrm>
          </p:grpSpPr>
          <p:sp>
            <p:nvSpPr>
              <p:cNvPr id="73" name="菱形 55"/>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4" name="TextBox 56"/>
              <p:cNvSpPr/>
              <p:nvPr/>
            </p:nvSpPr>
            <p:spPr>
              <a:xfrm>
                <a:off x="301663" y="0"/>
                <a:ext cx="1444173"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75" name="组合 74"/>
            <p:cNvGrpSpPr/>
            <p:nvPr/>
          </p:nvGrpSpPr>
          <p:grpSpPr>
            <a:xfrm>
              <a:off x="23446" y="3064558"/>
              <a:ext cx="1627400" cy="319010"/>
              <a:chOff x="0" y="0"/>
              <a:chExt cx="1627400" cy="319010"/>
            </a:xfrm>
          </p:grpSpPr>
          <p:sp>
            <p:nvSpPr>
              <p:cNvPr id="76" name="菱形 58"/>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7" name="TextBox 59"/>
              <p:cNvSpPr/>
              <p:nvPr/>
            </p:nvSpPr>
            <p:spPr>
              <a:xfrm>
                <a:off x="301352" y="0"/>
                <a:ext cx="1326048"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78" name="椭圆 68"/>
          <p:cNvSpPr/>
          <p:nvPr/>
        </p:nvSpPr>
        <p:spPr>
          <a:xfrm>
            <a:off x="9047798" y="2911475"/>
            <a:ext cx="1368425" cy="1368425"/>
          </a:xfrm>
          <a:prstGeom prst="ellipse">
            <a:avLst/>
          </a:prstGeom>
          <a:blipFill rotWithShape="1">
            <a:blip r:embed="rId3"/>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9" name="椭圆 69"/>
          <p:cNvSpPr/>
          <p:nvPr/>
        </p:nvSpPr>
        <p:spPr>
          <a:xfrm>
            <a:off x="8876348" y="1438275"/>
            <a:ext cx="855662" cy="857250"/>
          </a:xfrm>
          <a:prstGeom prst="ellipse">
            <a:avLst/>
          </a:prstGeom>
          <a:blipFill rotWithShape="1">
            <a:blip r:embed="rId4"/>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0" name="椭圆 105"/>
          <p:cNvSpPr/>
          <p:nvPr/>
        </p:nvSpPr>
        <p:spPr>
          <a:xfrm>
            <a:off x="8284210" y="4689475"/>
            <a:ext cx="1835150" cy="1836738"/>
          </a:xfrm>
          <a:prstGeom prst="ellipse">
            <a:avLst/>
          </a:prstGeom>
          <a:blipFill rotWithShape="1">
            <a:blip r:embed="rId5"/>
            <a:stretch>
              <a:fillRect/>
            </a:stretch>
          </a:blipFill>
          <a:ln w="508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59"/>
                                        </p:tgtEl>
                                        <p:attrNameLst>
                                          <p:attrName>ppt_x</p:attrName>
                                          <p:attrName>ppt_y</p:attrName>
                                        </p:attrNameLst>
                                      </p:cBhvr>
                                      <p:rCtr x="-1908300" y="-23100"/>
                                    </p:animMotion>
                                  </p:childTnLst>
                                </p:cTn>
                              </p:par>
                              <p:par>
                                <p:cTn id="7" presetID="53" presetClass="exit" presetSubtype="16" fill="hold" nodeType="withEffect">
                                  <p:stCondLst>
                                    <p:cond delay="0"/>
                                  </p:stCondLst>
                                  <p:childTnLst>
                                    <p:anim calcmode="lin" valueType="num">
                                      <p:cBhvr>
                                        <p:cTn id="8" dur="500"/>
                                        <p:tgtEl>
                                          <p:spTgt spid="59"/>
                                        </p:tgtEl>
                                        <p:attrNameLst>
                                          <p:attrName>ppt_w</p:attrName>
                                        </p:attrNameLst>
                                      </p:cBhvr>
                                      <p:tavLst>
                                        <p:tav tm="0">
                                          <p:val>
                                            <p:strVal val="ppt_w"/>
                                          </p:val>
                                        </p:tav>
                                        <p:tav tm="100000">
                                          <p:val>
                                            <p:fltVal val="0.000000"/>
                                          </p:val>
                                        </p:tav>
                                      </p:tavLst>
                                    </p:anim>
                                    <p:anim calcmode="lin" valueType="num">
                                      <p:cBhvr>
                                        <p:cTn id="9" dur="500"/>
                                        <p:tgtEl>
                                          <p:spTgt spid="59"/>
                                        </p:tgtEl>
                                        <p:attrNameLst>
                                          <p:attrName>ppt_h</p:attrName>
                                        </p:attrNameLst>
                                      </p:cBhvr>
                                      <p:tavLst>
                                        <p:tav tm="0">
                                          <p:val>
                                            <p:strVal val="ppt_h"/>
                                          </p:val>
                                        </p:tav>
                                        <p:tav tm="100000">
                                          <p:val>
                                            <p:fltVal val="0.000000"/>
                                          </p:val>
                                        </p:tav>
                                      </p:tavLst>
                                    </p:anim>
                                    <p:animEffect filter="fade">
                                      <p:cBhvr>
                                        <p:cTn id="10" dur="500"/>
                                        <p:tgtEl>
                                          <p:spTgt spid="59"/>
                                        </p:tgtEl>
                                      </p:cBhvr>
                                    </p:animEffect>
                                    <p:set>
                                      <p:cBhvr>
                                        <p:cTn id="11" dur="1" fill="hold">
                                          <p:stCondLst>
                                            <p:cond delay="499"/>
                                          </p:stCondLst>
                                        </p:cTn>
                                        <p:tgtEl>
                                          <p:spTgt spid="59"/>
                                        </p:tgtEl>
                                        <p:attrNameLst>
                                          <p:attrName>style.visibility</p:attrName>
                                        </p:attrNameLst>
                                      </p:cBhvr>
                                      <p:to>
                                        <p:strVal val="hidden"/>
                                      </p:to>
                                    </p:set>
                                  </p:childTnLst>
                                </p:cTn>
                              </p:par>
                              <p:par>
                                <p:cTn id="12" presetID="15" presetClass="exit" presetSubtype="0" fill="hold" nodeType="withEffect">
                                  <p:stCondLst>
                                    <p:cond delay="400"/>
                                  </p:stCondLst>
                                  <p:childTnLst>
                                    <p:anim calcmode="lin" valueType="num">
                                      <p:cBhvr>
                                        <p:cTn id="13" dur="500"/>
                                        <p:tgtEl>
                                          <p:spTgt spid="58"/>
                                        </p:tgtEl>
                                        <p:attrNameLst>
                                          <p:attrName>ppt_w</p:attrName>
                                        </p:attrNameLst>
                                      </p:cBhvr>
                                      <p:tavLst>
                                        <p:tav tm="0">
                                          <p:val>
                                            <p:strVal val="ppt_w"/>
                                          </p:val>
                                        </p:tav>
                                        <p:tav tm="100000">
                                          <p:val>
                                            <p:fltVal val="0.000000"/>
                                          </p:val>
                                        </p:tav>
                                      </p:tavLst>
                                    </p:anim>
                                    <p:anim calcmode="lin" valueType="num">
                                      <p:cBhvr>
                                        <p:cTn id="14" dur="500"/>
                                        <p:tgtEl>
                                          <p:spTgt spid="58"/>
                                        </p:tgtEl>
                                        <p:attrNameLst>
                                          <p:attrName>ppt_h</p:attrName>
                                        </p:attrNameLst>
                                      </p:cBhvr>
                                      <p:tavLst>
                                        <p:tav tm="0">
                                          <p:val>
                                            <p:strVal val="ppt_h"/>
                                          </p:val>
                                        </p:tav>
                                        <p:tav tm="100000">
                                          <p:val>
                                            <p:fltVal val="0.000000"/>
                                          </p:val>
                                        </p:tav>
                                      </p:tavLst>
                                    </p:anim>
                                    <p:anim calcmode="lin" valueType="num">
                                      <p:cBhvr>
                                        <p:cTn id="15" dur="500"/>
                                        <p:tgtEl>
                                          <p:spTgt spid="5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5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58"/>
                                        </p:tgtEl>
                                        <p:attrNameLst>
                                          <p:attrName>style.visibility</p:attrName>
                                        </p:attrNameLst>
                                      </p:cBhvr>
                                      <p:to>
                                        <p:strVal val="hidden"/>
                                      </p:to>
                                    </p:set>
                                  </p:childTnLst>
                                </p:cTn>
                              </p:par>
                              <p:par>
                                <p:cTn id="18" presetID="15" presetClass="exit" presetSubtype="0" fill="hold" grpId="0" nodeType="withEffect">
                                  <p:stCondLst>
                                    <p:cond delay="500"/>
                                  </p:stCondLst>
                                  <p:childTnLst>
                                    <p:anim calcmode="lin" valueType="num">
                                      <p:cBhvr>
                                        <p:cTn id="19" dur="500"/>
                                        <p:tgtEl>
                                          <p:spTgt spid="80"/>
                                        </p:tgtEl>
                                        <p:attrNameLst>
                                          <p:attrName>ppt_w</p:attrName>
                                        </p:attrNameLst>
                                      </p:cBhvr>
                                      <p:tavLst>
                                        <p:tav tm="0">
                                          <p:val>
                                            <p:strVal val="ppt_w"/>
                                          </p:val>
                                        </p:tav>
                                        <p:tav tm="100000">
                                          <p:val>
                                            <p:fltVal val="0.000000"/>
                                          </p:val>
                                        </p:tav>
                                      </p:tavLst>
                                    </p:anim>
                                    <p:anim calcmode="lin" valueType="num">
                                      <p:cBhvr>
                                        <p:cTn id="20" dur="500"/>
                                        <p:tgtEl>
                                          <p:spTgt spid="80"/>
                                        </p:tgtEl>
                                        <p:attrNameLst>
                                          <p:attrName>ppt_h</p:attrName>
                                        </p:attrNameLst>
                                      </p:cBhvr>
                                      <p:tavLst>
                                        <p:tav tm="0">
                                          <p:val>
                                            <p:strVal val="ppt_h"/>
                                          </p:val>
                                        </p:tav>
                                        <p:tav tm="100000">
                                          <p:val>
                                            <p:fltVal val="0.000000"/>
                                          </p:val>
                                        </p:tav>
                                      </p:tavLst>
                                    </p:anim>
                                    <p:anim calcmode="lin" valueType="num">
                                      <p:cBhvr>
                                        <p:cTn id="21" dur="500"/>
                                        <p:tgtEl>
                                          <p:spTgt spid="80"/>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80"/>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80"/>
                                        </p:tgtEl>
                                        <p:attrNameLst>
                                          <p:attrName>style.visibility</p:attrName>
                                        </p:attrNameLst>
                                      </p:cBhvr>
                                      <p:to>
                                        <p:strVal val="hidden"/>
                                      </p:to>
                                    </p:set>
                                  </p:childTnLst>
                                </p:cTn>
                              </p:par>
                              <p:par>
                                <p:cTn id="24" presetID="15" presetClass="exit" presetSubtype="0" fill="hold" grpId="0" nodeType="withEffect">
                                  <p:stCondLst>
                                    <p:cond delay="600"/>
                                  </p:stCondLst>
                                  <p:childTnLst>
                                    <p:anim calcmode="lin" valueType="num">
                                      <p:cBhvr>
                                        <p:cTn id="25" dur="500"/>
                                        <p:tgtEl>
                                          <p:spTgt spid="78"/>
                                        </p:tgtEl>
                                        <p:attrNameLst>
                                          <p:attrName>ppt_w</p:attrName>
                                        </p:attrNameLst>
                                      </p:cBhvr>
                                      <p:tavLst>
                                        <p:tav tm="0">
                                          <p:val>
                                            <p:strVal val="ppt_w"/>
                                          </p:val>
                                        </p:tav>
                                        <p:tav tm="100000">
                                          <p:val>
                                            <p:fltVal val="0.000000"/>
                                          </p:val>
                                        </p:tav>
                                      </p:tavLst>
                                    </p:anim>
                                    <p:anim calcmode="lin" valueType="num">
                                      <p:cBhvr>
                                        <p:cTn id="26" dur="500"/>
                                        <p:tgtEl>
                                          <p:spTgt spid="78"/>
                                        </p:tgtEl>
                                        <p:attrNameLst>
                                          <p:attrName>ppt_h</p:attrName>
                                        </p:attrNameLst>
                                      </p:cBhvr>
                                      <p:tavLst>
                                        <p:tav tm="0">
                                          <p:val>
                                            <p:strVal val="ppt_h"/>
                                          </p:val>
                                        </p:tav>
                                        <p:tav tm="100000">
                                          <p:val>
                                            <p:fltVal val="0.000000"/>
                                          </p:val>
                                        </p:tav>
                                      </p:tavLst>
                                    </p:anim>
                                    <p:anim calcmode="lin" valueType="num">
                                      <p:cBhvr>
                                        <p:cTn id="27" dur="500"/>
                                        <p:tgtEl>
                                          <p:spTgt spid="7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7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78"/>
                                        </p:tgtEl>
                                        <p:attrNameLst>
                                          <p:attrName>style.visibility</p:attrName>
                                        </p:attrNameLst>
                                      </p:cBhvr>
                                      <p:to>
                                        <p:strVal val="hidden"/>
                                      </p:to>
                                    </p:set>
                                  </p:childTnLst>
                                </p:cTn>
                              </p:par>
                              <p:par>
                                <p:cTn id="30" presetID="15" presetClass="exit" presetSubtype="0" fill="hold" grpId="0" nodeType="withEffect">
                                  <p:stCondLst>
                                    <p:cond delay="700"/>
                                  </p:stCondLst>
                                  <p:childTnLst>
                                    <p:anim calcmode="lin" valueType="num">
                                      <p:cBhvr>
                                        <p:cTn id="31" dur="500"/>
                                        <p:tgtEl>
                                          <p:spTgt spid="79"/>
                                        </p:tgtEl>
                                        <p:attrNameLst>
                                          <p:attrName>ppt_w</p:attrName>
                                        </p:attrNameLst>
                                      </p:cBhvr>
                                      <p:tavLst>
                                        <p:tav tm="0">
                                          <p:val>
                                            <p:strVal val="ppt_w"/>
                                          </p:val>
                                        </p:tav>
                                        <p:tav tm="100000">
                                          <p:val>
                                            <p:fltVal val="0.000000"/>
                                          </p:val>
                                        </p:tav>
                                      </p:tavLst>
                                    </p:anim>
                                    <p:anim calcmode="lin" valueType="num">
                                      <p:cBhvr>
                                        <p:cTn id="32" dur="500"/>
                                        <p:tgtEl>
                                          <p:spTgt spid="79"/>
                                        </p:tgtEl>
                                        <p:attrNameLst>
                                          <p:attrName>ppt_h</p:attrName>
                                        </p:attrNameLst>
                                      </p:cBhvr>
                                      <p:tavLst>
                                        <p:tav tm="0">
                                          <p:val>
                                            <p:strVal val="ppt_h"/>
                                          </p:val>
                                        </p:tav>
                                        <p:tav tm="100000">
                                          <p:val>
                                            <p:fltVal val="0.000000"/>
                                          </p:val>
                                        </p:tav>
                                      </p:tavLst>
                                    </p:anim>
                                    <p:anim calcmode="lin" valueType="num">
                                      <p:cBhvr>
                                        <p:cTn id="33" dur="500"/>
                                        <p:tgtEl>
                                          <p:spTgt spid="79"/>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79"/>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7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bldLvl="0" animBg="1"/>
      <p:bldP spid="79" grpId="0" bldLvl="0" animBg="1"/>
      <p:bldP spid="80"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3"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253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2256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pic>
        <p:nvPicPr>
          <p:cNvPr id="22561" name="Picture 3" descr="C:\Users\user\Desktop\5isucai-HB-484 [转换].png"/>
          <p:cNvPicPr>
            <a:picLocks noChangeAspect="1"/>
          </p:cNvPicPr>
          <p:nvPr/>
        </p:nvPicPr>
        <p:blipFill>
          <a:blip r:embed="rId1"/>
          <a:stretch>
            <a:fillRect/>
          </a:stretch>
        </p:blipFill>
        <p:spPr>
          <a:xfrm>
            <a:off x="1226185" y="551180"/>
            <a:ext cx="10965180" cy="6276975"/>
          </a:xfrm>
          <a:prstGeom prst="rect">
            <a:avLst/>
          </a:prstGeom>
          <a:noFill/>
          <a:ln w="9525">
            <a:noFill/>
          </a:ln>
        </p:spPr>
      </p:pic>
      <p:grpSp>
        <p:nvGrpSpPr>
          <p:cNvPr id="4" name="组合 3"/>
          <p:cNvGrpSpPr/>
          <p:nvPr/>
        </p:nvGrpSpPr>
        <p:grpSpPr>
          <a:xfrm>
            <a:off x="-42545" y="1123950"/>
            <a:ext cx="1748155" cy="5216525"/>
            <a:chOff x="-68" y="1770"/>
            <a:chExt cx="2753" cy="8215"/>
          </a:xfrm>
        </p:grpSpPr>
        <p:sp>
          <p:nvSpPr>
            <p:cNvPr id="2"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grpSp>
        <p:nvGrpSpPr>
          <p:cNvPr id="22562" name="组合 22561"/>
          <p:cNvGrpSpPr/>
          <p:nvPr/>
        </p:nvGrpSpPr>
        <p:grpSpPr>
          <a:xfrm>
            <a:off x="1883410" y="512763"/>
            <a:ext cx="539750" cy="539750"/>
            <a:chOff x="0" y="0"/>
            <a:chExt cx="540000" cy="540000"/>
          </a:xfrm>
        </p:grpSpPr>
        <p:sp>
          <p:nvSpPr>
            <p:cNvPr id="2256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256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22565"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消极的自我控制</a:t>
            </a:r>
            <a:endParaRPr lang="zh-CN" altLang="en-US" dirty="0">
              <a:ea typeface="宋体" panose="02010600030101010101" pitchFamily="2" charset="-122"/>
            </a:endParaRPr>
          </a:p>
        </p:txBody>
      </p:sp>
      <p:sp>
        <p:nvSpPr>
          <p:cNvPr id="22567" name="Text Box 44"/>
          <p:cNvSpPr/>
          <p:nvPr/>
        </p:nvSpPr>
        <p:spPr>
          <a:xfrm>
            <a:off x="4871085" y="2205355"/>
            <a:ext cx="3384550" cy="2663825"/>
          </a:xfrm>
          <a:prstGeom prst="rect">
            <a:avLst/>
          </a:prstGeom>
          <a:noFill/>
          <a:ln w="57150">
            <a:noFill/>
          </a:ln>
        </p:spPr>
        <p:txBody>
          <a:bodyPr anchor="ctr"/>
          <a:p>
            <a:pPr lvl="0">
              <a:lnSpc>
                <a:spcPct val="150000"/>
              </a:lnSpc>
            </a:pPr>
            <a:r>
              <a:rPr lang="zh-CN" altLang="en-US" sz="1600" b="1" dirty="0">
                <a:solidFill>
                  <a:srgbClr val="FFC000"/>
                </a:solidFill>
                <a:latin typeface="微软雅黑" panose="020B0503020204020204" charset="-122"/>
                <a:ea typeface="微软雅黑" panose="020B0503020204020204" charset="-122"/>
                <a:sym typeface="宋体" panose="02010600030101010101" pitchFamily="2" charset="-122"/>
              </a:rPr>
              <a:t>个体的认知、情绪和行为之间</a:t>
            </a:r>
            <a:r>
              <a:rPr lang="zh-CN" altLang="en-US" sz="1600" dirty="0">
                <a:latin typeface="微软雅黑" panose="020B0503020204020204" charset="-122"/>
                <a:ea typeface="微软雅黑" panose="020B0503020204020204" charset="-122"/>
                <a:sym typeface="宋体" panose="02010600030101010101" pitchFamily="2" charset="-122"/>
              </a:rPr>
              <a:t>是相互影响的，自我意识的偏差除了表现在认知和情绪方面，还直接表现在行为调控方面，如自我放弃、逆反，等等。</a:t>
            </a:r>
            <a:endParaRPr lang="zh-CN" altLang="en-US" sz="1600" dirty="0">
              <a:latin typeface="微软雅黑" panose="020B0503020204020204" charset="-122"/>
              <a:ea typeface="微软雅黑" panose="020B0503020204020204" charset="-122"/>
              <a:sym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2562"/>
                                        </p:tgtEl>
                                        <p:attrNameLst>
                                          <p:attrName>style.visibility</p:attrName>
                                        </p:attrNameLst>
                                      </p:cBhvr>
                                      <p:to>
                                        <p:strVal val="visible"/>
                                      </p:to>
                                    </p:set>
                                    <p:anim calcmode="lin" valueType="num">
                                      <p:cBhvr>
                                        <p:cTn id="7" dur="500" fill="hold"/>
                                        <p:tgtEl>
                                          <p:spTgt spid="22562"/>
                                        </p:tgtEl>
                                        <p:attrNameLst>
                                          <p:attrName>ppt_x</p:attrName>
                                        </p:attrNameLst>
                                      </p:cBhvr>
                                      <p:tavLst>
                                        <p:tav tm="0">
                                          <p:val>
                                            <p:strVal val="#ppt_x"/>
                                          </p:val>
                                        </p:tav>
                                        <p:tav tm="100000">
                                          <p:val>
                                            <p:strVal val="#ppt_x"/>
                                          </p:val>
                                        </p:tav>
                                      </p:tavLst>
                                    </p:anim>
                                    <p:anim calcmode="lin" valueType="num">
                                      <p:cBhvr>
                                        <p:cTn id="8" dur="500" fill="hold"/>
                                        <p:tgtEl>
                                          <p:spTgt spid="2256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2565"/>
                                        </p:tgtEl>
                                        <p:attrNameLst>
                                          <p:attrName>style.visibility</p:attrName>
                                        </p:attrNameLst>
                                      </p:cBhvr>
                                      <p:to>
                                        <p:strVal val="visible"/>
                                      </p:to>
                                    </p:set>
                                    <p:anim calcmode="lin" valueType="num">
                                      <p:cBhvr>
                                        <p:cTn id="11" dur="500" fill="hold"/>
                                        <p:tgtEl>
                                          <p:spTgt spid="22565"/>
                                        </p:tgtEl>
                                        <p:attrNameLst>
                                          <p:attrName>ppt_x</p:attrName>
                                        </p:attrNameLst>
                                      </p:cBhvr>
                                      <p:tavLst>
                                        <p:tav tm="0">
                                          <p:val>
                                            <p:strVal val="#ppt_x"/>
                                          </p:val>
                                        </p:tav>
                                        <p:tav tm="100000">
                                          <p:val>
                                            <p:strVal val="#ppt_x"/>
                                          </p:val>
                                        </p:tav>
                                      </p:tavLst>
                                    </p:anim>
                                    <p:anim calcmode="lin" valueType="num">
                                      <p:cBhvr>
                                        <p:cTn id="12" dur="500" fill="hold"/>
                                        <p:tgtEl>
                                          <p:spTgt spid="2256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2567"/>
                                        </p:tgtEl>
                                        <p:attrNameLst>
                                          <p:attrName>style.visibility</p:attrName>
                                        </p:attrNameLst>
                                      </p:cBhvr>
                                      <p:to>
                                        <p:strVal val="visible"/>
                                      </p:to>
                                    </p:set>
                                    <p:anim calcmode="lin" valueType="num">
                                      <p:cBhvr>
                                        <p:cTn id="16" dur="500" fill="hold"/>
                                        <p:tgtEl>
                                          <p:spTgt spid="22567"/>
                                        </p:tgtEl>
                                        <p:attrNameLst>
                                          <p:attrName>ppt_w</p:attrName>
                                        </p:attrNameLst>
                                      </p:cBhvr>
                                      <p:tavLst>
                                        <p:tav tm="0">
                                          <p:val>
                                            <p:fltVal val="0.000000"/>
                                          </p:val>
                                        </p:tav>
                                        <p:tav tm="100000">
                                          <p:val>
                                            <p:strVal val="#ppt_w"/>
                                          </p:val>
                                        </p:tav>
                                      </p:tavLst>
                                    </p:anim>
                                    <p:anim calcmode="lin" valueType="num">
                                      <p:cBhvr>
                                        <p:cTn id="17" dur="500" fill="hold"/>
                                        <p:tgtEl>
                                          <p:spTgt spid="22567"/>
                                        </p:tgtEl>
                                        <p:attrNameLst>
                                          <p:attrName>ppt_h</p:attrName>
                                        </p:attrNameLst>
                                      </p:cBhvr>
                                      <p:tavLst>
                                        <p:tav tm="0">
                                          <p:val>
                                            <p:fltVal val="0.000000"/>
                                          </p:val>
                                        </p:tav>
                                        <p:tav tm="100000">
                                          <p:val>
                                            <p:strVal val="#ppt_h"/>
                                          </p:val>
                                        </p:tav>
                                      </p:tavLst>
                                    </p:anim>
                                    <p:animEffect filter="fade">
                                      <p:cBhvr>
                                        <p:cTn id="18" dur="500"/>
                                        <p:tgtEl>
                                          <p:spTgt spid="22567"/>
                                        </p:tgtEl>
                                      </p:cBhvr>
                                    </p:animEffect>
                                  </p:childTnLst>
                                </p:cTn>
                              </p:par>
                              <p:par>
                                <p:cTn id="19" presetID="8" presetClass="emph" presetSubtype="0" fill="hold" grpId="1" nodeType="withEffect">
                                  <p:stCondLst>
                                    <p:cond delay="0"/>
                                  </p:stCondLst>
                                  <p:childTnLst>
                                    <p:animRot by="21600000">
                                      <p:cBhvr>
                                        <p:cTn id="20" dur="500" fill="hold"/>
                                        <p:tgtEl>
                                          <p:spTgt spid="2256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65" grpId="0" bldLvl="0"/>
      <p:bldP spid="22567" grpId="0" bldLvl="0"/>
      <p:bldP spid="22567" grpId="1" bldLvl="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46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948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9490" name="组合 19489"/>
          <p:cNvGrpSpPr/>
          <p:nvPr/>
        </p:nvGrpSpPr>
        <p:grpSpPr>
          <a:xfrm>
            <a:off x="1883410" y="512763"/>
            <a:ext cx="539750" cy="539750"/>
            <a:chOff x="0" y="0"/>
            <a:chExt cx="540000" cy="540000"/>
          </a:xfrm>
        </p:grpSpPr>
        <p:sp>
          <p:nvSpPr>
            <p:cNvPr id="1949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949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19493"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消极的自我控制</a:t>
            </a:r>
            <a:endParaRPr lang="zh-CN" altLang="en-US" dirty="0">
              <a:ea typeface="宋体" panose="02010600030101010101" pitchFamily="2" charset="-122"/>
            </a:endParaRPr>
          </a:p>
        </p:txBody>
      </p:sp>
      <p:sp>
        <p:nvSpPr>
          <p:cNvPr id="19494" name="TextBox 25"/>
          <p:cNvSpPr/>
          <p:nvPr/>
        </p:nvSpPr>
        <p:spPr>
          <a:xfrm>
            <a:off x="10640060" y="1052830"/>
            <a:ext cx="786765" cy="384810"/>
          </a:xfrm>
          <a:prstGeom prst="rect">
            <a:avLst/>
          </a:prstGeom>
          <a:noFill/>
          <a:ln w="9525">
            <a:noFill/>
          </a:ln>
        </p:spPr>
        <p:txBody>
          <a:bodyPr wrap="square" anchor="ctr" anchorCtr="0">
            <a:spAutoFit/>
          </a:bodyPr>
          <a:p>
            <a:pPr lvl="0" algn="ctr">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引言</a:t>
            </a:r>
            <a:endParaRPr lang="zh-CN" altLang="en-US" dirty="0">
              <a:ea typeface="宋体" panose="02010600030101010101" pitchFamily="2" charset="-122"/>
            </a:endParaRPr>
          </a:p>
        </p:txBody>
      </p:sp>
      <p:sp>
        <p:nvSpPr>
          <p:cNvPr id="1949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9496" name="矩形 6"/>
          <p:cNvSpPr/>
          <p:nvPr/>
        </p:nvSpPr>
        <p:spPr>
          <a:xfrm>
            <a:off x="1991360" y="1700213"/>
            <a:ext cx="9732963"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497" name="矩形 9"/>
          <p:cNvSpPr/>
          <p:nvPr/>
        </p:nvSpPr>
        <p:spPr>
          <a:xfrm>
            <a:off x="11508423" y="2173288"/>
            <a:ext cx="492125" cy="1000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498" name="TextBox 10"/>
          <p:cNvSpPr/>
          <p:nvPr/>
        </p:nvSpPr>
        <p:spPr>
          <a:xfrm>
            <a:off x="11508423" y="2441575"/>
            <a:ext cx="492125" cy="13322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自我放弃</a:t>
            </a:r>
            <a:endParaRPr lang="zh-CN" altLang="en-US" dirty="0">
              <a:ea typeface="宋体" panose="02010600030101010101" pitchFamily="2" charset="-122"/>
            </a:endParaRPr>
          </a:p>
        </p:txBody>
      </p:sp>
      <p:sp>
        <p:nvSpPr>
          <p:cNvPr id="19499" name="圆角矩形 21"/>
          <p:cNvSpPr/>
          <p:nvPr/>
        </p:nvSpPr>
        <p:spPr>
          <a:xfrm>
            <a:off x="7896860" y="1844675"/>
            <a:ext cx="3454400" cy="3812540"/>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9500" name="TextBox 8"/>
          <p:cNvSpPr/>
          <p:nvPr/>
        </p:nvSpPr>
        <p:spPr>
          <a:xfrm>
            <a:off x="8075295" y="2562543"/>
            <a:ext cx="3097213" cy="2376170"/>
          </a:xfrm>
          <a:prstGeom prst="rect">
            <a:avLst/>
          </a:prstGeom>
          <a:noFill/>
          <a:ln w="9525">
            <a:noFill/>
          </a:ln>
        </p:spPr>
        <p:txBody>
          <a:bodyPr wrap="square">
            <a:spAutoFit/>
          </a:bodyPr>
          <a:p>
            <a:pPr marL="0" lvl="0" indent="457200">
              <a:lnSpc>
                <a:spcPct val="134000"/>
              </a:lnSpc>
              <a:spcAft>
                <a:spcPts val="1200"/>
              </a:spcAft>
            </a:pPr>
            <a:r>
              <a:rPr sz="1600" dirty="0">
                <a:solidFill>
                  <a:schemeClr val="bg1"/>
                </a:solidFill>
                <a:latin typeface="微软雅黑" panose="020B0503020204020204" charset="-122"/>
                <a:ea typeface="微软雅黑" panose="020B0503020204020204" charset="-122"/>
                <a:sym typeface="微软雅黑" panose="020B0503020204020204" charset="-122"/>
              </a:rPr>
              <a:t>应对自我放弃可以从以下几个方面入手：（1）参与集体活动，在合作中发挥自己的能力，并能够感受到互相支持；（2）积极帮助那些最需要我们帮助的人；（3）把自身的优势和劣势列一份平衡表，发掘自我效能感。</a:t>
            </a:r>
            <a:endParaRPr sz="1600"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19501" name="组合 19500"/>
          <p:cNvGrpSpPr/>
          <p:nvPr/>
        </p:nvGrpSpPr>
        <p:grpSpPr>
          <a:xfrm>
            <a:off x="1846898" y="6015038"/>
            <a:ext cx="7777162" cy="828675"/>
            <a:chOff x="0" y="0"/>
            <a:chExt cx="7776656" cy="828000"/>
          </a:xfrm>
        </p:grpSpPr>
        <p:sp>
          <p:nvSpPr>
            <p:cNvPr id="19502" name="矩形 16"/>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9503"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19505" name="椭圆 24"/>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19506" name="TextBox 26"/>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自我放弃</a:t>
            </a:r>
            <a:endParaRPr lang="zh-CN" altLang="en-US" dirty="0">
              <a:ea typeface="宋体" panose="02010600030101010101" pitchFamily="2" charset="-122"/>
            </a:endParaRPr>
          </a:p>
        </p:txBody>
      </p:sp>
      <p:sp>
        <p:nvSpPr>
          <p:cNvPr id="19507" name="TextBox 27"/>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1</a:t>
            </a:r>
            <a:endParaRPr lang="en-US" dirty="0">
              <a:ea typeface="宋体" panose="02010600030101010101" pitchFamily="2" charset="-122"/>
            </a:endParaRPr>
          </a:p>
        </p:txBody>
      </p:sp>
      <p:sp>
        <p:nvSpPr>
          <p:cNvPr id="19508" name="圆角矩形 28"/>
          <p:cNvSpPr/>
          <p:nvPr/>
        </p:nvSpPr>
        <p:spPr>
          <a:xfrm>
            <a:off x="2172335" y="3736975"/>
            <a:ext cx="5508625" cy="1919605"/>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9509" name="TextBox 8"/>
          <p:cNvSpPr/>
          <p:nvPr/>
        </p:nvSpPr>
        <p:spPr>
          <a:xfrm>
            <a:off x="2327593" y="3828415"/>
            <a:ext cx="5256212" cy="172339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自我放弃是指面对困难、挫折时情绪波动、望而生畏、动力缺乏、意志薄弱，从而放弃行动目标和自我成长。自我放弃的人表面上看起来是个人品质的问题，通常被人们认为是懒惰、无用，实际上自我放弃与缺乏必要的社会支持密切相关。</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9510" name="Picture 2" descr="C:\Users\cxy\Desktop\中职-《心理健康》\图\u=1960044839,607634973&amp;fm=206&amp;gp=0.jpgu=1960044839,607634973&amp;fm=206&amp;gp=0"/>
          <p:cNvPicPr>
            <a:picLocks noChangeAspect="1"/>
          </p:cNvPicPr>
          <p:nvPr/>
        </p:nvPicPr>
        <p:blipFill>
          <a:blip r:embed="rId3"/>
          <a:srcRect/>
          <a:stretch>
            <a:fillRect/>
          </a:stretch>
        </p:blipFill>
        <p:spPr>
          <a:xfrm>
            <a:off x="2176780" y="1844675"/>
            <a:ext cx="5499735" cy="1833563"/>
          </a:xfrm>
          <a:prstGeom prst="rect">
            <a:avLst/>
          </a:prstGeom>
          <a:noFill/>
          <a:ln w="19050" cap="flat" cmpd="sng">
            <a:solidFill>
              <a:schemeClr val="bg1"/>
            </a:solidFill>
            <a:prstDash val="solid"/>
            <a:miter/>
            <a:headEnd type="none" w="med" len="med"/>
            <a:tailEnd type="none" w="med" len="med"/>
          </a:ln>
        </p:spPr>
      </p:pic>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2"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4"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4"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4"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4"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4"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4"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507"/>
                                        </p:tgtEl>
                                        <p:attrNameLst>
                                          <p:attrName>style.visibility</p:attrName>
                                        </p:attrNameLst>
                                      </p:cBhvr>
                                      <p:to>
                                        <p:strVal val="visible"/>
                                      </p:to>
                                    </p:set>
                                    <p:anim calcmode="lin" valueType="num">
                                      <p:cBhvr>
                                        <p:cTn id="7" dur="100" fill="hold"/>
                                        <p:tgtEl>
                                          <p:spTgt spid="19507"/>
                                        </p:tgtEl>
                                        <p:attrNameLst>
                                          <p:attrName>ppt_x</p:attrName>
                                        </p:attrNameLst>
                                      </p:cBhvr>
                                      <p:tavLst>
                                        <p:tav tm="0">
                                          <p:val>
                                            <p:strVal val="0-#ppt_w/2"/>
                                          </p:val>
                                        </p:tav>
                                        <p:tav tm="100000">
                                          <p:val>
                                            <p:strVal val="#ppt_x"/>
                                          </p:val>
                                        </p:tav>
                                      </p:tavLst>
                                    </p:anim>
                                    <p:anim calcmode="lin" valueType="num">
                                      <p:cBhvr>
                                        <p:cTn id="8" dur="100" fill="hold"/>
                                        <p:tgtEl>
                                          <p:spTgt spid="1950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506"/>
                                        </p:tgtEl>
                                        <p:attrNameLst>
                                          <p:attrName>style.visibility</p:attrName>
                                        </p:attrNameLst>
                                      </p:cBhvr>
                                      <p:to>
                                        <p:strVal val="visible"/>
                                      </p:to>
                                    </p:set>
                                    <p:anim calcmode="lin" valueType="num">
                                      <p:cBhvr>
                                        <p:cTn id="12" dur="500" fill="hold"/>
                                        <p:tgtEl>
                                          <p:spTgt spid="19506"/>
                                        </p:tgtEl>
                                        <p:attrNameLst>
                                          <p:attrName>ppt_x</p:attrName>
                                        </p:attrNameLst>
                                      </p:cBhvr>
                                      <p:tavLst>
                                        <p:tav tm="0">
                                          <p:val>
                                            <p:strVal val="0-#ppt_w/2"/>
                                          </p:val>
                                        </p:tav>
                                        <p:tav tm="100000">
                                          <p:val>
                                            <p:strVal val="#ppt_x"/>
                                          </p:val>
                                        </p:tav>
                                      </p:tavLst>
                                    </p:anim>
                                    <p:anim calcmode="lin" valueType="num">
                                      <p:cBhvr>
                                        <p:cTn id="13" dur="500" fill="hold"/>
                                        <p:tgtEl>
                                          <p:spTgt spid="19506"/>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9506"/>
                                        </p:tgtEl>
                                        <p:attrNameLst>
                                          <p:attrName>r</p:attrName>
                                        </p:attrNameLst>
                                      </p:cBhvr>
                                    </p:animRo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9500"/>
                                        </p:tgtEl>
                                        <p:attrNameLst>
                                          <p:attrName>style.visibility</p:attrName>
                                        </p:attrNameLst>
                                      </p:cBhvr>
                                      <p:to>
                                        <p:strVal val="visible"/>
                                      </p:to>
                                    </p:set>
                                    <p:anim calcmode="lin" valueType="num">
                                      <p:cBhvr>
                                        <p:cTn id="19" dur="500" fill="hold"/>
                                        <p:tgtEl>
                                          <p:spTgt spid="19500"/>
                                        </p:tgtEl>
                                        <p:attrNameLst>
                                          <p:attrName>ppt_w</p:attrName>
                                        </p:attrNameLst>
                                      </p:cBhvr>
                                      <p:tavLst>
                                        <p:tav tm="0">
                                          <p:val>
                                            <p:fltVal val="0.000000"/>
                                          </p:val>
                                        </p:tav>
                                        <p:tav tm="100000">
                                          <p:val>
                                            <p:strVal val="#ppt_w"/>
                                          </p:val>
                                        </p:tav>
                                      </p:tavLst>
                                    </p:anim>
                                    <p:anim calcmode="lin" valueType="num">
                                      <p:cBhvr>
                                        <p:cTn id="20" dur="500" fill="hold"/>
                                        <p:tgtEl>
                                          <p:spTgt spid="19500"/>
                                        </p:tgtEl>
                                        <p:attrNameLst>
                                          <p:attrName>ppt_h</p:attrName>
                                        </p:attrNameLst>
                                      </p:cBhvr>
                                      <p:tavLst>
                                        <p:tav tm="0">
                                          <p:val>
                                            <p:fltVal val="0.000000"/>
                                          </p:val>
                                        </p:tav>
                                        <p:tav tm="100000">
                                          <p:val>
                                            <p:strVal val="#ppt_h"/>
                                          </p:val>
                                        </p:tav>
                                      </p:tavLst>
                                    </p:anim>
                                    <p:animEffect filter="fade">
                                      <p:cBhvr>
                                        <p:cTn id="21" dur="500"/>
                                        <p:tgtEl>
                                          <p:spTgt spid="19500"/>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19500"/>
                                        </p:tgtEl>
                                        <p:attrNameLst>
                                          <p:attrName>style.visibility</p:attrName>
                                        </p:attrNameLst>
                                      </p:cBhvr>
                                      <p:to>
                                        <p:strVal val="visible"/>
                                      </p:to>
                                    </p:set>
                                    <p:anim calcmode="lin" valueType="num">
                                      <p:cBhvr>
                                        <p:cTn id="24" dur="500" fill="hold"/>
                                        <p:tgtEl>
                                          <p:spTgt spid="19500"/>
                                        </p:tgtEl>
                                        <p:attrNameLst>
                                          <p:attrName>ppt_w</p:attrName>
                                        </p:attrNameLst>
                                      </p:cBhvr>
                                      <p:tavLst>
                                        <p:tav tm="0">
                                          <p:val>
                                            <p:fltVal val="0.000000"/>
                                          </p:val>
                                        </p:tav>
                                        <p:tav tm="100000">
                                          <p:val>
                                            <p:strVal val="#ppt_w"/>
                                          </p:val>
                                        </p:tav>
                                      </p:tavLst>
                                    </p:anim>
                                    <p:anim calcmode="lin" valueType="num">
                                      <p:cBhvr>
                                        <p:cTn id="25" dur="500" fill="hold"/>
                                        <p:tgtEl>
                                          <p:spTgt spid="19500"/>
                                        </p:tgtEl>
                                        <p:attrNameLst>
                                          <p:attrName>ppt_h</p:attrName>
                                        </p:attrNameLst>
                                      </p:cBhvr>
                                      <p:tavLst>
                                        <p:tav tm="0">
                                          <p:val>
                                            <p:fltVal val="0.000000"/>
                                          </p:val>
                                        </p:tav>
                                        <p:tav tm="100000">
                                          <p:val>
                                            <p:strVal val="#ppt_h"/>
                                          </p:val>
                                        </p:tav>
                                      </p:tavLst>
                                    </p:anim>
                                    <p:anim calcmode="lin" valueType="num">
                                      <p:cBhvr>
                                        <p:cTn id="26" dur="500" fill="hold"/>
                                        <p:tgtEl>
                                          <p:spTgt spid="19500"/>
                                        </p:tgtEl>
                                        <p:attrNameLst>
                                          <p:attrName>style.rotation</p:attrName>
                                        </p:attrNameLst>
                                      </p:cBhvr>
                                      <p:tavLst>
                                        <p:tav tm="0">
                                          <p:val>
                                            <p:fltVal val="360.000000"/>
                                          </p:val>
                                        </p:tav>
                                        <p:tav tm="100000">
                                          <p:val>
                                            <p:fltVal val="0.000000"/>
                                          </p:val>
                                        </p:tav>
                                      </p:tavLst>
                                    </p:anim>
                                    <p:animEffect filter="fade">
                                      <p:cBhvr>
                                        <p:cTn id="27" dur="500"/>
                                        <p:tgtEl>
                                          <p:spTgt spid="19500"/>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9509"/>
                                        </p:tgtEl>
                                        <p:attrNameLst>
                                          <p:attrName>style.visibility</p:attrName>
                                        </p:attrNameLst>
                                      </p:cBhvr>
                                      <p:to>
                                        <p:strVal val="visible"/>
                                      </p:to>
                                    </p:set>
                                    <p:anim calcmode="lin" valueType="num">
                                      <p:cBhvr>
                                        <p:cTn id="31" dur="500" fill="hold"/>
                                        <p:tgtEl>
                                          <p:spTgt spid="19509"/>
                                        </p:tgtEl>
                                        <p:attrNameLst>
                                          <p:attrName>ppt_w</p:attrName>
                                        </p:attrNameLst>
                                      </p:cBhvr>
                                      <p:tavLst>
                                        <p:tav tm="0">
                                          <p:val>
                                            <p:fltVal val="0.000000"/>
                                          </p:val>
                                        </p:tav>
                                        <p:tav tm="100000">
                                          <p:val>
                                            <p:strVal val="#ppt_w"/>
                                          </p:val>
                                        </p:tav>
                                      </p:tavLst>
                                    </p:anim>
                                    <p:anim calcmode="lin" valueType="num">
                                      <p:cBhvr>
                                        <p:cTn id="32" dur="500" fill="hold"/>
                                        <p:tgtEl>
                                          <p:spTgt spid="19509"/>
                                        </p:tgtEl>
                                        <p:attrNameLst>
                                          <p:attrName>ppt_h</p:attrName>
                                        </p:attrNameLst>
                                      </p:cBhvr>
                                      <p:tavLst>
                                        <p:tav tm="0">
                                          <p:val>
                                            <p:fltVal val="0.000000"/>
                                          </p:val>
                                        </p:tav>
                                        <p:tav tm="100000">
                                          <p:val>
                                            <p:strVal val="#ppt_h"/>
                                          </p:val>
                                        </p:tav>
                                      </p:tavLst>
                                    </p:anim>
                                    <p:animEffect filter="fade">
                                      <p:cBhvr>
                                        <p:cTn id="33" dur="500"/>
                                        <p:tgtEl>
                                          <p:spTgt spid="19509"/>
                                        </p:tgtEl>
                                      </p:cBhvr>
                                    </p:animEffect>
                                  </p:childTnLst>
                                </p:cTn>
                              </p:par>
                              <p:par>
                                <p:cTn id="34" presetID="49" presetClass="entr" presetSubtype="0" decel="100000" fill="hold" grpId="1" nodeType="withEffect">
                                  <p:stCondLst>
                                    <p:cond delay="0"/>
                                  </p:stCondLst>
                                  <p:childTnLst>
                                    <p:set>
                                      <p:cBhvr>
                                        <p:cTn id="35" dur="1" fill="hold">
                                          <p:stCondLst>
                                            <p:cond delay="0"/>
                                          </p:stCondLst>
                                        </p:cTn>
                                        <p:tgtEl>
                                          <p:spTgt spid="19509"/>
                                        </p:tgtEl>
                                        <p:attrNameLst>
                                          <p:attrName>style.visibility</p:attrName>
                                        </p:attrNameLst>
                                      </p:cBhvr>
                                      <p:to>
                                        <p:strVal val="visible"/>
                                      </p:to>
                                    </p:set>
                                    <p:anim calcmode="lin" valueType="num">
                                      <p:cBhvr>
                                        <p:cTn id="36" dur="500" fill="hold"/>
                                        <p:tgtEl>
                                          <p:spTgt spid="19509"/>
                                        </p:tgtEl>
                                        <p:attrNameLst>
                                          <p:attrName>ppt_w</p:attrName>
                                        </p:attrNameLst>
                                      </p:cBhvr>
                                      <p:tavLst>
                                        <p:tav tm="0">
                                          <p:val>
                                            <p:fltVal val="0.000000"/>
                                          </p:val>
                                        </p:tav>
                                        <p:tav tm="100000">
                                          <p:val>
                                            <p:strVal val="#ppt_w"/>
                                          </p:val>
                                        </p:tav>
                                      </p:tavLst>
                                    </p:anim>
                                    <p:anim calcmode="lin" valueType="num">
                                      <p:cBhvr>
                                        <p:cTn id="37" dur="500" fill="hold"/>
                                        <p:tgtEl>
                                          <p:spTgt spid="19509"/>
                                        </p:tgtEl>
                                        <p:attrNameLst>
                                          <p:attrName>ppt_h</p:attrName>
                                        </p:attrNameLst>
                                      </p:cBhvr>
                                      <p:tavLst>
                                        <p:tav tm="0">
                                          <p:val>
                                            <p:fltVal val="0.000000"/>
                                          </p:val>
                                        </p:tav>
                                        <p:tav tm="100000">
                                          <p:val>
                                            <p:strVal val="#ppt_h"/>
                                          </p:val>
                                        </p:tav>
                                      </p:tavLst>
                                    </p:anim>
                                    <p:anim calcmode="lin" valueType="num">
                                      <p:cBhvr>
                                        <p:cTn id="38" dur="500" fill="hold"/>
                                        <p:tgtEl>
                                          <p:spTgt spid="19509"/>
                                        </p:tgtEl>
                                        <p:attrNameLst>
                                          <p:attrName>style.rotation</p:attrName>
                                        </p:attrNameLst>
                                      </p:cBhvr>
                                      <p:tavLst>
                                        <p:tav tm="0">
                                          <p:val>
                                            <p:fltVal val="360.000000"/>
                                          </p:val>
                                        </p:tav>
                                        <p:tav tm="100000">
                                          <p:val>
                                            <p:fltVal val="0.000000"/>
                                          </p:val>
                                        </p:tav>
                                      </p:tavLst>
                                    </p:anim>
                                    <p:animEffect filter="fade">
                                      <p:cBhvr>
                                        <p:cTn id="39" dur="500"/>
                                        <p:tgtEl>
                                          <p:spTgt spid="19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00" grpId="0" bldLvl="0"/>
      <p:bldP spid="19500" grpId="1" bldLvl="0"/>
      <p:bldP spid="19506" grpId="0" bldLvl="0"/>
      <p:bldP spid="19506" grpId="1" bldLvl="0"/>
      <p:bldP spid="19507" grpId="0" bldLvl="0"/>
      <p:bldP spid="19509" grpId="0" bldLvl="0"/>
      <p:bldP spid="19509" grpId="1" bldLvl="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687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36898" name="矩形 6"/>
          <p:cNvSpPr/>
          <p:nvPr/>
        </p:nvSpPr>
        <p:spPr>
          <a:xfrm>
            <a:off x="1991360" y="1700213"/>
            <a:ext cx="10080625"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6899" name="圆角矩形 24"/>
          <p:cNvSpPr/>
          <p:nvPr/>
        </p:nvSpPr>
        <p:spPr>
          <a:xfrm>
            <a:off x="2172335" y="3215640"/>
            <a:ext cx="9683750" cy="2590165"/>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36900" name="组合 36899"/>
          <p:cNvGrpSpPr/>
          <p:nvPr/>
        </p:nvGrpSpPr>
        <p:grpSpPr>
          <a:xfrm>
            <a:off x="1883410" y="512763"/>
            <a:ext cx="539750" cy="539750"/>
            <a:chOff x="0" y="0"/>
            <a:chExt cx="540000" cy="540000"/>
          </a:xfrm>
        </p:grpSpPr>
        <p:sp>
          <p:nvSpPr>
            <p:cNvPr id="3690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690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36903" name="TextBox 12"/>
          <p:cNvSpPr/>
          <p:nvPr/>
        </p:nvSpPr>
        <p:spPr>
          <a:xfrm>
            <a:off x="2712085" y="552450"/>
            <a:ext cx="4751388"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消极的自我控制</a:t>
            </a:r>
            <a:endParaRPr lang="zh-CN" altLang="en-US" dirty="0">
              <a:ea typeface="宋体" panose="02010600030101010101" pitchFamily="2" charset="-122"/>
            </a:endParaRPr>
          </a:p>
        </p:txBody>
      </p:sp>
      <p:sp>
        <p:nvSpPr>
          <p:cNvPr id="3690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6905" name="组合 36904"/>
          <p:cNvGrpSpPr/>
          <p:nvPr/>
        </p:nvGrpSpPr>
        <p:grpSpPr>
          <a:xfrm>
            <a:off x="1846898" y="5999798"/>
            <a:ext cx="8482965" cy="828675"/>
            <a:chOff x="0" y="-15228"/>
            <a:chExt cx="8482413" cy="828000"/>
          </a:xfrm>
        </p:grpSpPr>
        <p:sp>
          <p:nvSpPr>
            <p:cNvPr id="36906" name="矩形 13"/>
            <p:cNvSpPr/>
            <p:nvPr/>
          </p:nvSpPr>
          <p:spPr>
            <a:xfrm>
              <a:off x="0" y="150372"/>
              <a:ext cx="8482413" cy="432083"/>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6907" name="Picture 6" descr="E:\仝德志文件，勿删！\03-参考文档\！PPT图片及版面资源\06-PPT精选插图\12-标签\橙色把手-阴影.png"/>
            <p:cNvPicPr>
              <a:picLocks noChangeAspect="1"/>
            </p:cNvPicPr>
            <p:nvPr/>
          </p:nvPicPr>
          <p:blipFill>
            <a:blip r:embed="rId1"/>
            <a:stretch>
              <a:fillRect/>
            </a:stretch>
          </p:blipFill>
          <p:spPr>
            <a:xfrm>
              <a:off x="576177" y="-15228"/>
              <a:ext cx="1062000" cy="828000"/>
            </a:xfrm>
            <a:prstGeom prst="rect">
              <a:avLst/>
            </a:prstGeom>
            <a:noFill/>
            <a:ln w="9525">
              <a:noFill/>
            </a:ln>
          </p:spPr>
        </p:pic>
        <p:sp>
          <p:nvSpPr>
            <p:cNvPr id="36908" name="TextBox 15"/>
            <p:cNvSpPr/>
            <p:nvPr/>
          </p:nvSpPr>
          <p:spPr>
            <a:xfrm>
              <a:off x="901576" y="54158"/>
              <a:ext cx="411453" cy="639559"/>
            </a:xfrm>
            <a:prstGeom prst="rect">
              <a:avLst/>
            </a:prstGeom>
            <a:noFill/>
            <a:ln w="9525">
              <a:noFill/>
            </a:ln>
          </p:spPr>
          <p:txBody>
            <a:bodyPr wrap="none">
              <a:spAutoFit/>
            </a:bodyPr>
            <a:p>
              <a:pPr lvl="0">
                <a:lnSpc>
                  <a:spcPct val="100000"/>
                </a:lnSpc>
              </a:pPr>
              <a:r>
                <a:rPr lang="zh-CN" altLang="en-US" dirty="0">
                  <a:solidFill>
                    <a:schemeClr val="bg1"/>
                  </a:solidFill>
                  <a:ea typeface="宋体" panose="02010600030101010101" pitchFamily="2" charset="-122"/>
                </a:rPr>
                <a:t>注</a:t>
              </a:r>
              <a:endParaRPr lang="zh-CN" altLang="en-US" dirty="0">
                <a:solidFill>
                  <a:schemeClr val="bg1"/>
                </a:solidFill>
                <a:ea typeface="宋体" panose="02010600030101010101" pitchFamily="2" charset="-122"/>
              </a:endParaRPr>
            </a:p>
            <a:p>
              <a:pPr lvl="0">
                <a:lnSpc>
                  <a:spcPct val="100000"/>
                </a:lnSpc>
              </a:pPr>
              <a:r>
                <a:rPr lang="zh-CN" altLang="en-US" dirty="0">
                  <a:solidFill>
                    <a:schemeClr val="bg1"/>
                  </a:solidFill>
                  <a:ea typeface="宋体" panose="02010600030101010101" pitchFamily="2" charset="-122"/>
                </a:rPr>
                <a:t>意</a:t>
              </a:r>
              <a:endParaRPr lang="zh-CN" altLang="en-US" dirty="0">
                <a:solidFill>
                  <a:schemeClr val="bg1"/>
                </a:solidFill>
                <a:ea typeface="宋体" panose="02010600030101010101" pitchFamily="2" charset="-122"/>
              </a:endParaRPr>
            </a:p>
          </p:txBody>
        </p:sp>
        <p:sp>
          <p:nvSpPr>
            <p:cNvPr id="36909"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6910" name="TextBox 17"/>
          <p:cNvSpPr/>
          <p:nvPr/>
        </p:nvSpPr>
        <p:spPr>
          <a:xfrm>
            <a:off x="3571240" y="6203950"/>
            <a:ext cx="6569075" cy="352425"/>
          </a:xfrm>
          <a:prstGeom prst="rect">
            <a:avLst/>
          </a:prstGeom>
          <a:noFill/>
          <a:ln w="9525">
            <a:noFill/>
          </a:ln>
        </p:spPr>
        <p:txBody>
          <a:bodyPr wrap="square" lIns="0">
            <a:spAutoFit/>
          </a:bodyPr>
          <a:p>
            <a:pPr lvl="0">
              <a:lnSpc>
                <a:spcPct val="100000"/>
              </a:lnSpc>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记录“成功日记”应该坚持至少三个月以上，养成一个长期的习惯更好。</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36911"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altLang="x-none" sz="3200" b="1" i="1" dirty="0">
                <a:solidFill>
                  <a:srgbClr val="7BC143"/>
                </a:solidFill>
                <a:latin typeface="Broadway" panose="04040905080B02020502" pitchFamily="2" charset="0"/>
                <a:ea typeface="DFPYeaSong-B5" pitchFamily="2" charset="-120"/>
                <a:sym typeface="Broadway" panose="04040905080B02020502" pitchFamily="2" charset="0"/>
              </a:rPr>
              <a:t>3</a:t>
            </a:r>
            <a:endParaRPr lang="zh-CN" altLang="en-US" dirty="0">
              <a:ea typeface="宋体" panose="02010600030101010101" pitchFamily="2" charset="-122"/>
            </a:endParaRPr>
          </a:p>
        </p:txBody>
      </p:sp>
      <p:sp>
        <p:nvSpPr>
          <p:cNvPr id="36912" name="Text Box 44"/>
          <p:cNvSpPr/>
          <p:nvPr/>
        </p:nvSpPr>
        <p:spPr>
          <a:xfrm>
            <a:off x="2252345" y="3338195"/>
            <a:ext cx="4991100" cy="914400"/>
          </a:xfrm>
          <a:prstGeom prst="rect">
            <a:avLst/>
          </a:prstGeom>
          <a:noFill/>
          <a:ln w="9525">
            <a:noFill/>
          </a:ln>
        </p:spPr>
        <p:txBody>
          <a:bodyPr wrap="square">
            <a:spAutoFit/>
          </a:bodyPr>
          <a:p>
            <a:pPr lvl="0">
              <a:lnSpc>
                <a:spcPct val="100000"/>
              </a:lnSpc>
            </a:pPr>
            <a:r>
              <a:rPr lang="zh-CN" altLang="en-US" dirty="0">
                <a:solidFill>
                  <a:schemeClr val="bg1"/>
                </a:solidFill>
                <a:latin typeface="Calibri" panose="020F0502020204030204" charset="0"/>
                <a:ea typeface="宋体" panose="02010600030101010101" pitchFamily="2" charset="-122"/>
                <a:sym typeface="宋体" panose="02010600030101010101" pitchFamily="2" charset="-122"/>
              </a:rPr>
              <a:t>目标：帮助个体累计成功的知识经验和情绪经验，发掘自我效能感，避免自我放弃。</a:t>
            </a:r>
            <a:endParaRPr lang="zh-CN" altLang="en-US" dirty="0">
              <a:solidFill>
                <a:schemeClr val="bg1"/>
              </a:solidFill>
              <a:latin typeface="Calibri" panose="020F0502020204030204" charset="0"/>
              <a:ea typeface="宋体" panose="02010600030101010101" pitchFamily="2" charset="-122"/>
              <a:sym typeface="宋体" panose="02010600030101010101" pitchFamily="2" charset="-122"/>
            </a:endParaRPr>
          </a:p>
          <a:p>
            <a:pPr lvl="0">
              <a:lnSpc>
                <a:spcPct val="100000"/>
              </a:lnSpc>
            </a:pPr>
            <a:r>
              <a:rPr lang="zh-CN" altLang="en-US" dirty="0">
                <a:solidFill>
                  <a:schemeClr val="bg1"/>
                </a:solidFill>
                <a:latin typeface="Calibri" panose="020F0502020204030204" charset="0"/>
                <a:ea typeface="宋体" panose="02010600030101010101" pitchFamily="2" charset="-122"/>
                <a:sym typeface="宋体" panose="02010600030101010101" pitchFamily="2" charset="-122"/>
              </a:rPr>
              <a:t>道具：日记本、笔</a:t>
            </a:r>
            <a:endParaRPr lang="zh-CN" altLang="en-US" dirty="0">
              <a:solidFill>
                <a:schemeClr val="bg1"/>
              </a:solidFill>
              <a:latin typeface="Calibri" panose="020F0502020204030204" charset="0"/>
              <a:ea typeface="宋体" panose="02010600030101010101" pitchFamily="2" charset="-122"/>
              <a:sym typeface="宋体" panose="02010600030101010101" pitchFamily="2" charset="-122"/>
            </a:endParaRPr>
          </a:p>
        </p:txBody>
      </p:sp>
      <p:sp>
        <p:nvSpPr>
          <p:cNvPr id="36913" name="Text Box 44"/>
          <p:cNvSpPr/>
          <p:nvPr/>
        </p:nvSpPr>
        <p:spPr>
          <a:xfrm>
            <a:off x="2252345" y="4252595"/>
            <a:ext cx="9507220" cy="1465580"/>
          </a:xfrm>
          <a:prstGeom prst="rect">
            <a:avLst/>
          </a:prstGeom>
          <a:noFill/>
          <a:ln w="9525">
            <a:noFill/>
          </a:ln>
        </p:spPr>
        <p:txBody>
          <a:bodyPr wrap="square">
            <a:spAutoFit/>
          </a:bodyPr>
          <a:p>
            <a:pPr lvl="0">
              <a:lnSpc>
                <a:spcPct val="100000"/>
              </a:lnSpc>
            </a:pPr>
            <a:r>
              <a:rPr lang="zh-CN" altLang="en-US" dirty="0">
                <a:solidFill>
                  <a:schemeClr val="bg1"/>
                </a:solidFill>
                <a:latin typeface="Calibri" panose="020F0502020204030204" charset="0"/>
                <a:ea typeface="宋体" panose="02010600030101010101" pitchFamily="2" charset="-122"/>
                <a:sym typeface="宋体" panose="02010600030101010101" pitchFamily="2" charset="-122"/>
              </a:rPr>
              <a:t>过程：1、每天花5-10分钟时间，在日记本上记下自己一天内成功完成的事件，以及主要的促成因素，成功事件无论大小均可，比如：我今天参加比赛获得三等奖了（主要促成因素：在老师的鼓励下踊跃报名了，并且自己集中精力准备了两个星期）；我今天把家里收拾得干干净净（主要促成因素：看见父母下班回来很辛苦疲惫）。</a:t>
            </a:r>
            <a:endParaRPr lang="zh-CN" altLang="en-US" dirty="0">
              <a:solidFill>
                <a:schemeClr val="bg1"/>
              </a:solidFill>
              <a:latin typeface="Calibri" panose="020F0502020204030204" charset="0"/>
              <a:ea typeface="宋体" panose="02010600030101010101" pitchFamily="2" charset="-122"/>
              <a:sym typeface="宋体" panose="02010600030101010101" pitchFamily="2" charset="-122"/>
            </a:endParaRPr>
          </a:p>
          <a:p>
            <a:pPr lvl="0">
              <a:lnSpc>
                <a:spcPct val="100000"/>
              </a:lnSpc>
            </a:pPr>
            <a:r>
              <a:rPr lang="zh-CN" altLang="en-US" dirty="0">
                <a:solidFill>
                  <a:schemeClr val="bg1"/>
                </a:solidFill>
                <a:latin typeface="Calibri" panose="020F0502020204030204" charset="0"/>
                <a:ea typeface="宋体" panose="02010600030101010101" pitchFamily="2" charset="-122"/>
                <a:sym typeface="宋体" panose="02010600030101010101" pitchFamily="2" charset="-122"/>
              </a:rPr>
              <a:t>2、当自己遭遇困难或挫折、缺乏动力或怯于挑战时，读一遍自己的“成功日记”。</a:t>
            </a:r>
            <a:endParaRPr lang="zh-CN" altLang="en-US" dirty="0">
              <a:solidFill>
                <a:schemeClr val="bg1"/>
              </a:solidFill>
              <a:latin typeface="Calibri" panose="020F0502020204030204" charset="0"/>
              <a:ea typeface="宋体" panose="02010600030101010101" pitchFamily="2" charset="-122"/>
              <a:sym typeface="宋体" panose="02010600030101010101" pitchFamily="2" charset="-122"/>
            </a:endParaRPr>
          </a:p>
        </p:txBody>
      </p:sp>
      <p:pic>
        <p:nvPicPr>
          <p:cNvPr id="36914" name="Picture 3" descr="C:\Users\cxy\Desktop\中职-《心理健康》\图\QQ截图20160804142301.jpgQQ截图20160804142301"/>
          <p:cNvPicPr>
            <a:picLocks noChangeAspect="1"/>
          </p:cNvPicPr>
          <p:nvPr/>
        </p:nvPicPr>
        <p:blipFill>
          <a:blip r:embed="rId2"/>
          <a:srcRect/>
          <a:stretch>
            <a:fillRect/>
          </a:stretch>
        </p:blipFill>
        <p:spPr>
          <a:xfrm>
            <a:off x="7340600" y="1962785"/>
            <a:ext cx="4419600" cy="1914525"/>
          </a:xfrm>
          <a:prstGeom prst="rect">
            <a:avLst/>
          </a:prstGeom>
          <a:noFill/>
          <a:ln w="19050" cap="flat" cmpd="sng">
            <a:solidFill>
              <a:schemeClr val="bg1"/>
            </a:solidFill>
            <a:prstDash val="solid"/>
            <a:miter/>
            <a:headEnd type="none" w="med" len="med"/>
            <a:tailEnd type="none" w="med" len="med"/>
          </a:ln>
        </p:spPr>
      </p:pic>
      <p:grpSp>
        <p:nvGrpSpPr>
          <p:cNvPr id="4" name="组合 3"/>
          <p:cNvGrpSpPr/>
          <p:nvPr/>
        </p:nvGrpSpPr>
        <p:grpSpPr>
          <a:xfrm>
            <a:off x="-42545" y="1123950"/>
            <a:ext cx="1748155" cy="5216525"/>
            <a:chOff x="-68" y="1770"/>
            <a:chExt cx="2753" cy="8215"/>
          </a:xfrm>
        </p:grpSpPr>
        <p:sp>
          <p:nvSpPr>
            <p:cNvPr id="2"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pic>
        <p:nvPicPr>
          <p:cNvPr id="19489" name="Picture 2" descr="D:\Teliss_Tong\Copy\定期备份\工作备份\！PPT图片及版面资源\06-PPT精选插图\12-标签\绿色上角.png"/>
          <p:cNvPicPr>
            <a:picLocks noChangeAspect="1"/>
          </p:cNvPicPr>
          <p:nvPr/>
        </p:nvPicPr>
        <p:blipFill>
          <a:blip r:embed="rId4"/>
          <a:stretch>
            <a:fillRect/>
          </a:stretch>
        </p:blipFill>
        <p:spPr>
          <a:xfrm>
            <a:off x="10270173" y="1031875"/>
            <a:ext cx="1514475" cy="414338"/>
          </a:xfrm>
          <a:prstGeom prst="rect">
            <a:avLst/>
          </a:prstGeom>
          <a:noFill/>
          <a:ln w="9525">
            <a:noFill/>
          </a:ln>
        </p:spPr>
      </p:pic>
      <p:sp>
        <p:nvSpPr>
          <p:cNvPr id="19494" name="TextBox 25"/>
          <p:cNvSpPr/>
          <p:nvPr/>
        </p:nvSpPr>
        <p:spPr>
          <a:xfrm>
            <a:off x="10640060" y="1052513"/>
            <a:ext cx="8686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演练场</a:t>
            </a:r>
            <a:endParaRPr lang="zh-CN" altLang="en-US" dirty="0">
              <a:ea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
        <p:nvSpPr>
          <p:cNvPr id="19497" name="矩形 9"/>
          <p:cNvSpPr/>
          <p:nvPr/>
        </p:nvSpPr>
        <p:spPr>
          <a:xfrm rot="5400000">
            <a:off x="2154238" y="2553494"/>
            <a:ext cx="492125" cy="1000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498" name="TextBox 10"/>
          <p:cNvSpPr/>
          <p:nvPr/>
        </p:nvSpPr>
        <p:spPr>
          <a:xfrm>
            <a:off x="2533650" y="2394585"/>
            <a:ext cx="1385570"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成功日记</a:t>
            </a:r>
            <a:endParaRPr lang="zh-CN" altLang="en-US" dirty="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6911"/>
                                        </p:tgtEl>
                                        <p:attrNameLst>
                                          <p:attrName>style.visibility</p:attrName>
                                        </p:attrNameLst>
                                      </p:cBhvr>
                                      <p:to>
                                        <p:strVal val="visible"/>
                                      </p:to>
                                    </p:set>
                                    <p:anim calcmode="lin" valueType="num">
                                      <p:cBhvr>
                                        <p:cTn id="7" dur="100" fill="hold"/>
                                        <p:tgtEl>
                                          <p:spTgt spid="36911"/>
                                        </p:tgtEl>
                                        <p:attrNameLst>
                                          <p:attrName>ppt_x</p:attrName>
                                        </p:attrNameLst>
                                      </p:cBhvr>
                                      <p:tavLst>
                                        <p:tav tm="0">
                                          <p:val>
                                            <p:strVal val="0-#ppt_w/2"/>
                                          </p:val>
                                        </p:tav>
                                        <p:tav tm="100000">
                                          <p:val>
                                            <p:strVal val="#ppt_x"/>
                                          </p:val>
                                        </p:tav>
                                      </p:tavLst>
                                    </p:anim>
                                    <p:anim calcmode="lin" valueType="num">
                                      <p:cBhvr>
                                        <p:cTn id="8" dur="100" fill="hold"/>
                                        <p:tgtEl>
                                          <p:spTgt spid="369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6910"/>
                                        </p:tgtEl>
                                        <p:attrNameLst>
                                          <p:attrName>style.visibility</p:attrName>
                                        </p:attrNameLst>
                                      </p:cBhvr>
                                      <p:to>
                                        <p:strVal val="visible"/>
                                      </p:to>
                                    </p:set>
                                    <p:anim calcmode="lin" valueType="num">
                                      <p:cBhvr>
                                        <p:cTn id="12" dur="500" fill="hold"/>
                                        <p:tgtEl>
                                          <p:spTgt spid="36910"/>
                                        </p:tgtEl>
                                        <p:attrNameLst>
                                          <p:attrName>ppt_x</p:attrName>
                                        </p:attrNameLst>
                                      </p:cBhvr>
                                      <p:tavLst>
                                        <p:tav tm="0">
                                          <p:val>
                                            <p:strVal val="0-#ppt_w/2"/>
                                          </p:val>
                                        </p:tav>
                                        <p:tav tm="100000">
                                          <p:val>
                                            <p:strVal val="#ppt_x"/>
                                          </p:val>
                                        </p:tav>
                                      </p:tavLst>
                                    </p:anim>
                                    <p:anim calcmode="lin" valueType="num">
                                      <p:cBhvr>
                                        <p:cTn id="13" dur="500" fill="hold"/>
                                        <p:tgtEl>
                                          <p:spTgt spid="36910"/>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36910"/>
                                        </p:tgtEl>
                                        <p:attrNameLst>
                                          <p:attrName>r</p:attrName>
                                        </p:attrNameLst>
                                      </p:cBhvr>
                                    </p:animRo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36912"/>
                                        </p:tgtEl>
                                        <p:attrNameLst>
                                          <p:attrName>style.visibility</p:attrName>
                                        </p:attrNameLst>
                                      </p:cBhvr>
                                      <p:to>
                                        <p:strVal val="visible"/>
                                      </p:to>
                                    </p:set>
                                    <p:animEffect filter="fade">
                                      <p:cBhvr>
                                        <p:cTn id="19" dur="1000"/>
                                        <p:tgtEl>
                                          <p:spTgt spid="36912"/>
                                        </p:tgtEl>
                                      </p:cBhvr>
                                    </p:animEffect>
                                    <p:anim calcmode="lin" valueType="num">
                                      <p:cBhvr>
                                        <p:cTn id="20" dur="1000" fill="hold"/>
                                        <p:tgtEl>
                                          <p:spTgt spid="36912"/>
                                        </p:tgtEl>
                                        <p:attrNameLst>
                                          <p:attrName>ppt_x</p:attrName>
                                        </p:attrNameLst>
                                      </p:cBhvr>
                                      <p:tavLst>
                                        <p:tav tm="0">
                                          <p:val>
                                            <p:strVal val="#ppt_x"/>
                                          </p:val>
                                        </p:tav>
                                        <p:tav tm="100000">
                                          <p:val>
                                            <p:strVal val="#ppt_x"/>
                                          </p:val>
                                        </p:tav>
                                      </p:tavLst>
                                    </p:anim>
                                    <p:anim calcmode="lin" valueType="num">
                                      <p:cBhvr>
                                        <p:cTn id="21" dur="1000" fill="hold"/>
                                        <p:tgtEl>
                                          <p:spTgt spid="3691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6913"/>
                                        </p:tgtEl>
                                        <p:attrNameLst>
                                          <p:attrName>style.visibility</p:attrName>
                                        </p:attrNameLst>
                                      </p:cBhvr>
                                      <p:to>
                                        <p:strVal val="visible"/>
                                      </p:to>
                                    </p:set>
                                    <p:animEffect filter="fade">
                                      <p:cBhvr>
                                        <p:cTn id="24" dur="1000"/>
                                        <p:tgtEl>
                                          <p:spTgt spid="36913"/>
                                        </p:tgtEl>
                                      </p:cBhvr>
                                    </p:animEffect>
                                    <p:anim calcmode="lin" valueType="num">
                                      <p:cBhvr>
                                        <p:cTn id="25" dur="1000" fill="hold"/>
                                        <p:tgtEl>
                                          <p:spTgt spid="36913"/>
                                        </p:tgtEl>
                                        <p:attrNameLst>
                                          <p:attrName>ppt_x</p:attrName>
                                        </p:attrNameLst>
                                      </p:cBhvr>
                                      <p:tavLst>
                                        <p:tav tm="0">
                                          <p:val>
                                            <p:strVal val="#ppt_x"/>
                                          </p:val>
                                        </p:tav>
                                        <p:tav tm="100000">
                                          <p:val>
                                            <p:strVal val="#ppt_x"/>
                                          </p:val>
                                        </p:tav>
                                      </p:tavLst>
                                    </p:anim>
                                    <p:anim calcmode="lin" valueType="num">
                                      <p:cBhvr>
                                        <p:cTn id="26" dur="1000" fill="hold"/>
                                        <p:tgtEl>
                                          <p:spTgt spid="369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10" grpId="0" bldLvl="0"/>
      <p:bldP spid="36910" grpId="1" bldLvl="0"/>
      <p:bldP spid="36911" grpId="0" bldLvl="0"/>
      <p:bldP spid="36912" grpId="0" bldLvl="0"/>
      <p:bldP spid="36913" grpId="0" bldLvl="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46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948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9490" name="组合 19489"/>
          <p:cNvGrpSpPr/>
          <p:nvPr/>
        </p:nvGrpSpPr>
        <p:grpSpPr>
          <a:xfrm>
            <a:off x="1883410" y="512763"/>
            <a:ext cx="539750" cy="539750"/>
            <a:chOff x="0" y="0"/>
            <a:chExt cx="540000" cy="540000"/>
          </a:xfrm>
        </p:grpSpPr>
        <p:sp>
          <p:nvSpPr>
            <p:cNvPr id="1949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949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19493"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消极的自我控制</a:t>
            </a:r>
            <a:endParaRPr lang="zh-CN" altLang="en-US" dirty="0">
              <a:ea typeface="宋体" panose="02010600030101010101" pitchFamily="2" charset="-122"/>
            </a:endParaRPr>
          </a:p>
        </p:txBody>
      </p:sp>
      <p:sp>
        <p:nvSpPr>
          <p:cNvPr id="19494" name="TextBox 25"/>
          <p:cNvSpPr/>
          <p:nvPr/>
        </p:nvSpPr>
        <p:spPr>
          <a:xfrm>
            <a:off x="10640060" y="1052830"/>
            <a:ext cx="786765" cy="384810"/>
          </a:xfrm>
          <a:prstGeom prst="rect">
            <a:avLst/>
          </a:prstGeom>
          <a:noFill/>
          <a:ln w="9525">
            <a:noFill/>
          </a:ln>
        </p:spPr>
        <p:txBody>
          <a:bodyPr wrap="square" anchor="ctr" anchorCtr="0">
            <a:spAutoFit/>
          </a:bodyPr>
          <a:p>
            <a:pPr lvl="0" algn="ctr">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引言</a:t>
            </a:r>
            <a:endParaRPr lang="zh-CN" altLang="en-US" dirty="0">
              <a:ea typeface="宋体" panose="02010600030101010101" pitchFamily="2" charset="-122"/>
            </a:endParaRPr>
          </a:p>
        </p:txBody>
      </p:sp>
      <p:sp>
        <p:nvSpPr>
          <p:cNvPr id="1949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9496" name="矩形 6"/>
          <p:cNvSpPr/>
          <p:nvPr/>
        </p:nvSpPr>
        <p:spPr>
          <a:xfrm>
            <a:off x="1991360" y="1700213"/>
            <a:ext cx="9732963"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497" name="矩形 9"/>
          <p:cNvSpPr/>
          <p:nvPr/>
        </p:nvSpPr>
        <p:spPr>
          <a:xfrm>
            <a:off x="11508423" y="2173288"/>
            <a:ext cx="492125" cy="1000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498" name="TextBox 10"/>
          <p:cNvSpPr/>
          <p:nvPr/>
        </p:nvSpPr>
        <p:spPr>
          <a:xfrm>
            <a:off x="11508423" y="2441575"/>
            <a:ext cx="492125" cy="7226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逆反</a:t>
            </a:r>
            <a:endParaRPr lang="zh-CN" altLang="en-US" dirty="0">
              <a:ea typeface="宋体" panose="02010600030101010101" pitchFamily="2" charset="-122"/>
            </a:endParaRPr>
          </a:p>
        </p:txBody>
      </p:sp>
      <p:sp>
        <p:nvSpPr>
          <p:cNvPr id="19499" name="圆角矩形 21"/>
          <p:cNvSpPr/>
          <p:nvPr/>
        </p:nvSpPr>
        <p:spPr>
          <a:xfrm>
            <a:off x="7615555" y="1845310"/>
            <a:ext cx="3735705" cy="3811905"/>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9500" name="TextBox 8"/>
          <p:cNvSpPr/>
          <p:nvPr/>
        </p:nvSpPr>
        <p:spPr>
          <a:xfrm>
            <a:off x="7763510" y="3223260"/>
            <a:ext cx="3439795" cy="2376170"/>
          </a:xfrm>
          <a:prstGeom prst="rect">
            <a:avLst/>
          </a:prstGeom>
          <a:noFill/>
          <a:ln w="9525">
            <a:noFill/>
          </a:ln>
        </p:spPr>
        <p:txBody>
          <a:bodyPr wrap="square">
            <a:spAutoFit/>
          </a:bodyPr>
          <a:p>
            <a:pPr marL="0" lvl="0" indent="457200">
              <a:lnSpc>
                <a:spcPct val="134000"/>
              </a:lnSpc>
              <a:spcAft>
                <a:spcPts val="1200"/>
              </a:spcAft>
            </a:pPr>
            <a:r>
              <a:rPr sz="1600" dirty="0">
                <a:solidFill>
                  <a:schemeClr val="bg1"/>
                </a:solidFill>
                <a:latin typeface="微软雅黑" panose="020B0503020204020204" charset="-122"/>
                <a:ea typeface="微软雅黑" panose="020B0503020204020204" charset="-122"/>
                <a:sym typeface="微软雅黑" panose="020B0503020204020204" charset="-122"/>
              </a:rPr>
              <a:t>应对自身的逆反倾向可从以下几个方面着手：（1）正确区分“独立”和“逆反”；（2）为自己的选择制定比较明确可行的计划，以减少重要他人的担忧和干涉，为自己争取独立空间；（3）勇于为自己行为的后果负责，并从中汲取经验和教训。</a:t>
            </a:r>
            <a:endParaRPr sz="1600"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19501" name="组合 19500"/>
          <p:cNvGrpSpPr/>
          <p:nvPr/>
        </p:nvGrpSpPr>
        <p:grpSpPr>
          <a:xfrm>
            <a:off x="1846898" y="6015038"/>
            <a:ext cx="7777162" cy="828675"/>
            <a:chOff x="0" y="0"/>
            <a:chExt cx="7776656" cy="828000"/>
          </a:xfrm>
        </p:grpSpPr>
        <p:sp>
          <p:nvSpPr>
            <p:cNvPr id="19502" name="矩形 16"/>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9503"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19505" name="椭圆 24"/>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19506" name="TextBox 26"/>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逆反</a:t>
            </a:r>
            <a:endParaRPr lang="zh-CN" altLang="en-US" dirty="0">
              <a:ea typeface="宋体" panose="02010600030101010101" pitchFamily="2" charset="-122"/>
            </a:endParaRPr>
          </a:p>
        </p:txBody>
      </p:sp>
      <p:sp>
        <p:nvSpPr>
          <p:cNvPr id="19507" name="TextBox 27"/>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2</a:t>
            </a:r>
            <a:endParaRPr lang="en-US" dirty="0">
              <a:ea typeface="宋体" panose="02010600030101010101" pitchFamily="2" charset="-122"/>
            </a:endParaRPr>
          </a:p>
        </p:txBody>
      </p:sp>
      <p:sp>
        <p:nvSpPr>
          <p:cNvPr id="19508" name="圆角矩形 28"/>
          <p:cNvSpPr/>
          <p:nvPr/>
        </p:nvSpPr>
        <p:spPr>
          <a:xfrm>
            <a:off x="2172335" y="1845310"/>
            <a:ext cx="5314950" cy="3811270"/>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9509" name="TextBox 8"/>
          <p:cNvSpPr/>
          <p:nvPr/>
        </p:nvSpPr>
        <p:spPr>
          <a:xfrm>
            <a:off x="2298700" y="2236470"/>
            <a:ext cx="5114925" cy="302895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逆反表现为受挫后一意孤行，根据自己的理解和情绪，不分正确与否，盲目地持反抗、抵制与排斥的态度。逆反通常由过度的独立意向所诱发，有时只是为了反抗而反抗。不少学生将“独立”理解成万事不求人，不需要别人的帮助，结果在现实生活中遭遇困苦挫折，时常感到沉重疲惫。其实“独立”并不意味着独来独往、我行我素和不顾社会规范，而是指个体对自己的情感和行为负全部的责任。一个真正成熟的个体是独立的，他对自己负责但不排除接受他人的帮助。</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9510" name="Picture 2" descr="C:\Users\cxy\Desktop\中职-《心理健康》\图\u=4208976560,3594176056&amp;fm=206&amp;gp=0.jpgu=4208976560,3594176056&amp;fm=206&amp;gp=0"/>
          <p:cNvPicPr>
            <a:picLocks noChangeAspect="1"/>
          </p:cNvPicPr>
          <p:nvPr/>
        </p:nvPicPr>
        <p:blipFill>
          <a:blip r:embed="rId3"/>
          <a:srcRect/>
          <a:stretch>
            <a:fillRect/>
          </a:stretch>
        </p:blipFill>
        <p:spPr>
          <a:xfrm>
            <a:off x="7616190" y="1834515"/>
            <a:ext cx="3735070" cy="1320165"/>
          </a:xfrm>
          <a:prstGeom prst="rect">
            <a:avLst/>
          </a:prstGeom>
          <a:noFill/>
          <a:ln w="19050" cap="flat" cmpd="sng">
            <a:solidFill>
              <a:schemeClr val="bg1"/>
            </a:solidFill>
            <a:prstDash val="solid"/>
            <a:miter/>
            <a:headEnd type="none" w="med" len="med"/>
            <a:tailEnd type="none" w="med" len="med"/>
          </a:ln>
        </p:spPr>
      </p:pic>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2"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4"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4"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4"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4"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4"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4"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507"/>
                                        </p:tgtEl>
                                        <p:attrNameLst>
                                          <p:attrName>style.visibility</p:attrName>
                                        </p:attrNameLst>
                                      </p:cBhvr>
                                      <p:to>
                                        <p:strVal val="visible"/>
                                      </p:to>
                                    </p:set>
                                    <p:anim calcmode="lin" valueType="num">
                                      <p:cBhvr>
                                        <p:cTn id="7" dur="100" fill="hold"/>
                                        <p:tgtEl>
                                          <p:spTgt spid="19507"/>
                                        </p:tgtEl>
                                        <p:attrNameLst>
                                          <p:attrName>ppt_x</p:attrName>
                                        </p:attrNameLst>
                                      </p:cBhvr>
                                      <p:tavLst>
                                        <p:tav tm="0">
                                          <p:val>
                                            <p:strVal val="0-#ppt_w/2"/>
                                          </p:val>
                                        </p:tav>
                                        <p:tav tm="100000">
                                          <p:val>
                                            <p:strVal val="#ppt_x"/>
                                          </p:val>
                                        </p:tav>
                                      </p:tavLst>
                                    </p:anim>
                                    <p:anim calcmode="lin" valueType="num">
                                      <p:cBhvr>
                                        <p:cTn id="8" dur="100" fill="hold"/>
                                        <p:tgtEl>
                                          <p:spTgt spid="1950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506"/>
                                        </p:tgtEl>
                                        <p:attrNameLst>
                                          <p:attrName>style.visibility</p:attrName>
                                        </p:attrNameLst>
                                      </p:cBhvr>
                                      <p:to>
                                        <p:strVal val="visible"/>
                                      </p:to>
                                    </p:set>
                                    <p:anim calcmode="lin" valueType="num">
                                      <p:cBhvr>
                                        <p:cTn id="12" dur="500" fill="hold"/>
                                        <p:tgtEl>
                                          <p:spTgt spid="19506"/>
                                        </p:tgtEl>
                                        <p:attrNameLst>
                                          <p:attrName>ppt_x</p:attrName>
                                        </p:attrNameLst>
                                      </p:cBhvr>
                                      <p:tavLst>
                                        <p:tav tm="0">
                                          <p:val>
                                            <p:strVal val="0-#ppt_w/2"/>
                                          </p:val>
                                        </p:tav>
                                        <p:tav tm="100000">
                                          <p:val>
                                            <p:strVal val="#ppt_x"/>
                                          </p:val>
                                        </p:tav>
                                      </p:tavLst>
                                    </p:anim>
                                    <p:anim calcmode="lin" valueType="num">
                                      <p:cBhvr>
                                        <p:cTn id="13" dur="500" fill="hold"/>
                                        <p:tgtEl>
                                          <p:spTgt spid="19506"/>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9506"/>
                                        </p:tgtEl>
                                        <p:attrNameLst>
                                          <p:attrName>r</p:attrName>
                                        </p:attrNameLst>
                                      </p:cBhvr>
                                    </p:animRo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9500"/>
                                        </p:tgtEl>
                                        <p:attrNameLst>
                                          <p:attrName>style.visibility</p:attrName>
                                        </p:attrNameLst>
                                      </p:cBhvr>
                                      <p:to>
                                        <p:strVal val="visible"/>
                                      </p:to>
                                    </p:set>
                                    <p:anim calcmode="lin" valueType="num">
                                      <p:cBhvr>
                                        <p:cTn id="19" dur="500" fill="hold"/>
                                        <p:tgtEl>
                                          <p:spTgt spid="19500"/>
                                        </p:tgtEl>
                                        <p:attrNameLst>
                                          <p:attrName>ppt_w</p:attrName>
                                        </p:attrNameLst>
                                      </p:cBhvr>
                                      <p:tavLst>
                                        <p:tav tm="0">
                                          <p:val>
                                            <p:fltVal val="0.000000"/>
                                          </p:val>
                                        </p:tav>
                                        <p:tav tm="100000">
                                          <p:val>
                                            <p:strVal val="#ppt_w"/>
                                          </p:val>
                                        </p:tav>
                                      </p:tavLst>
                                    </p:anim>
                                    <p:anim calcmode="lin" valueType="num">
                                      <p:cBhvr>
                                        <p:cTn id="20" dur="500" fill="hold"/>
                                        <p:tgtEl>
                                          <p:spTgt spid="19500"/>
                                        </p:tgtEl>
                                        <p:attrNameLst>
                                          <p:attrName>ppt_h</p:attrName>
                                        </p:attrNameLst>
                                      </p:cBhvr>
                                      <p:tavLst>
                                        <p:tav tm="0">
                                          <p:val>
                                            <p:fltVal val="0.000000"/>
                                          </p:val>
                                        </p:tav>
                                        <p:tav tm="100000">
                                          <p:val>
                                            <p:strVal val="#ppt_h"/>
                                          </p:val>
                                        </p:tav>
                                      </p:tavLst>
                                    </p:anim>
                                    <p:animEffect filter="fade">
                                      <p:cBhvr>
                                        <p:cTn id="21" dur="500"/>
                                        <p:tgtEl>
                                          <p:spTgt spid="19500"/>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19500"/>
                                        </p:tgtEl>
                                        <p:attrNameLst>
                                          <p:attrName>style.visibility</p:attrName>
                                        </p:attrNameLst>
                                      </p:cBhvr>
                                      <p:to>
                                        <p:strVal val="visible"/>
                                      </p:to>
                                    </p:set>
                                    <p:anim calcmode="lin" valueType="num">
                                      <p:cBhvr>
                                        <p:cTn id="24" dur="500" fill="hold"/>
                                        <p:tgtEl>
                                          <p:spTgt spid="19500"/>
                                        </p:tgtEl>
                                        <p:attrNameLst>
                                          <p:attrName>ppt_w</p:attrName>
                                        </p:attrNameLst>
                                      </p:cBhvr>
                                      <p:tavLst>
                                        <p:tav tm="0">
                                          <p:val>
                                            <p:fltVal val="0.000000"/>
                                          </p:val>
                                        </p:tav>
                                        <p:tav tm="100000">
                                          <p:val>
                                            <p:strVal val="#ppt_w"/>
                                          </p:val>
                                        </p:tav>
                                      </p:tavLst>
                                    </p:anim>
                                    <p:anim calcmode="lin" valueType="num">
                                      <p:cBhvr>
                                        <p:cTn id="25" dur="500" fill="hold"/>
                                        <p:tgtEl>
                                          <p:spTgt spid="19500"/>
                                        </p:tgtEl>
                                        <p:attrNameLst>
                                          <p:attrName>ppt_h</p:attrName>
                                        </p:attrNameLst>
                                      </p:cBhvr>
                                      <p:tavLst>
                                        <p:tav tm="0">
                                          <p:val>
                                            <p:fltVal val="0.000000"/>
                                          </p:val>
                                        </p:tav>
                                        <p:tav tm="100000">
                                          <p:val>
                                            <p:strVal val="#ppt_h"/>
                                          </p:val>
                                        </p:tav>
                                      </p:tavLst>
                                    </p:anim>
                                    <p:anim calcmode="lin" valueType="num">
                                      <p:cBhvr>
                                        <p:cTn id="26" dur="500" fill="hold"/>
                                        <p:tgtEl>
                                          <p:spTgt spid="19500"/>
                                        </p:tgtEl>
                                        <p:attrNameLst>
                                          <p:attrName>style.rotation</p:attrName>
                                        </p:attrNameLst>
                                      </p:cBhvr>
                                      <p:tavLst>
                                        <p:tav tm="0">
                                          <p:val>
                                            <p:fltVal val="360.000000"/>
                                          </p:val>
                                        </p:tav>
                                        <p:tav tm="100000">
                                          <p:val>
                                            <p:fltVal val="0.000000"/>
                                          </p:val>
                                        </p:tav>
                                      </p:tavLst>
                                    </p:anim>
                                    <p:animEffect filter="fade">
                                      <p:cBhvr>
                                        <p:cTn id="27" dur="500"/>
                                        <p:tgtEl>
                                          <p:spTgt spid="19500"/>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9509"/>
                                        </p:tgtEl>
                                        <p:attrNameLst>
                                          <p:attrName>style.visibility</p:attrName>
                                        </p:attrNameLst>
                                      </p:cBhvr>
                                      <p:to>
                                        <p:strVal val="visible"/>
                                      </p:to>
                                    </p:set>
                                    <p:anim calcmode="lin" valueType="num">
                                      <p:cBhvr>
                                        <p:cTn id="31" dur="500" fill="hold"/>
                                        <p:tgtEl>
                                          <p:spTgt spid="19509"/>
                                        </p:tgtEl>
                                        <p:attrNameLst>
                                          <p:attrName>ppt_w</p:attrName>
                                        </p:attrNameLst>
                                      </p:cBhvr>
                                      <p:tavLst>
                                        <p:tav tm="0">
                                          <p:val>
                                            <p:fltVal val="0.000000"/>
                                          </p:val>
                                        </p:tav>
                                        <p:tav tm="100000">
                                          <p:val>
                                            <p:strVal val="#ppt_w"/>
                                          </p:val>
                                        </p:tav>
                                      </p:tavLst>
                                    </p:anim>
                                    <p:anim calcmode="lin" valueType="num">
                                      <p:cBhvr>
                                        <p:cTn id="32" dur="500" fill="hold"/>
                                        <p:tgtEl>
                                          <p:spTgt spid="19509"/>
                                        </p:tgtEl>
                                        <p:attrNameLst>
                                          <p:attrName>ppt_h</p:attrName>
                                        </p:attrNameLst>
                                      </p:cBhvr>
                                      <p:tavLst>
                                        <p:tav tm="0">
                                          <p:val>
                                            <p:fltVal val="0.000000"/>
                                          </p:val>
                                        </p:tav>
                                        <p:tav tm="100000">
                                          <p:val>
                                            <p:strVal val="#ppt_h"/>
                                          </p:val>
                                        </p:tav>
                                      </p:tavLst>
                                    </p:anim>
                                    <p:animEffect filter="fade">
                                      <p:cBhvr>
                                        <p:cTn id="33" dur="500"/>
                                        <p:tgtEl>
                                          <p:spTgt spid="19509"/>
                                        </p:tgtEl>
                                      </p:cBhvr>
                                    </p:animEffect>
                                  </p:childTnLst>
                                </p:cTn>
                              </p:par>
                              <p:par>
                                <p:cTn id="34" presetID="49" presetClass="entr" presetSubtype="0" decel="100000" fill="hold" grpId="1" nodeType="withEffect">
                                  <p:stCondLst>
                                    <p:cond delay="0"/>
                                  </p:stCondLst>
                                  <p:childTnLst>
                                    <p:set>
                                      <p:cBhvr>
                                        <p:cTn id="35" dur="1" fill="hold">
                                          <p:stCondLst>
                                            <p:cond delay="0"/>
                                          </p:stCondLst>
                                        </p:cTn>
                                        <p:tgtEl>
                                          <p:spTgt spid="19509"/>
                                        </p:tgtEl>
                                        <p:attrNameLst>
                                          <p:attrName>style.visibility</p:attrName>
                                        </p:attrNameLst>
                                      </p:cBhvr>
                                      <p:to>
                                        <p:strVal val="visible"/>
                                      </p:to>
                                    </p:set>
                                    <p:anim calcmode="lin" valueType="num">
                                      <p:cBhvr>
                                        <p:cTn id="36" dur="500" fill="hold"/>
                                        <p:tgtEl>
                                          <p:spTgt spid="19509"/>
                                        </p:tgtEl>
                                        <p:attrNameLst>
                                          <p:attrName>ppt_w</p:attrName>
                                        </p:attrNameLst>
                                      </p:cBhvr>
                                      <p:tavLst>
                                        <p:tav tm="0">
                                          <p:val>
                                            <p:fltVal val="0.000000"/>
                                          </p:val>
                                        </p:tav>
                                        <p:tav tm="100000">
                                          <p:val>
                                            <p:strVal val="#ppt_w"/>
                                          </p:val>
                                        </p:tav>
                                      </p:tavLst>
                                    </p:anim>
                                    <p:anim calcmode="lin" valueType="num">
                                      <p:cBhvr>
                                        <p:cTn id="37" dur="500" fill="hold"/>
                                        <p:tgtEl>
                                          <p:spTgt spid="19509"/>
                                        </p:tgtEl>
                                        <p:attrNameLst>
                                          <p:attrName>ppt_h</p:attrName>
                                        </p:attrNameLst>
                                      </p:cBhvr>
                                      <p:tavLst>
                                        <p:tav tm="0">
                                          <p:val>
                                            <p:fltVal val="0.000000"/>
                                          </p:val>
                                        </p:tav>
                                        <p:tav tm="100000">
                                          <p:val>
                                            <p:strVal val="#ppt_h"/>
                                          </p:val>
                                        </p:tav>
                                      </p:tavLst>
                                    </p:anim>
                                    <p:anim calcmode="lin" valueType="num">
                                      <p:cBhvr>
                                        <p:cTn id="38" dur="500" fill="hold"/>
                                        <p:tgtEl>
                                          <p:spTgt spid="19509"/>
                                        </p:tgtEl>
                                        <p:attrNameLst>
                                          <p:attrName>style.rotation</p:attrName>
                                        </p:attrNameLst>
                                      </p:cBhvr>
                                      <p:tavLst>
                                        <p:tav tm="0">
                                          <p:val>
                                            <p:fltVal val="360.000000"/>
                                          </p:val>
                                        </p:tav>
                                        <p:tav tm="100000">
                                          <p:val>
                                            <p:fltVal val="0.000000"/>
                                          </p:val>
                                        </p:tav>
                                      </p:tavLst>
                                    </p:anim>
                                    <p:animEffect filter="fade">
                                      <p:cBhvr>
                                        <p:cTn id="39" dur="500"/>
                                        <p:tgtEl>
                                          <p:spTgt spid="19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00" grpId="0" bldLvl="0"/>
      <p:bldP spid="19500" grpId="1" bldLvl="0"/>
      <p:bldP spid="19506" grpId="0" bldLvl="0"/>
      <p:bldP spid="19506" grpId="1" bldLvl="0"/>
      <p:bldP spid="19507" grpId="0" bldLvl="0"/>
      <p:bldP spid="19509" grpId="0" bldLvl="0"/>
      <p:bldP spid="19509" grpId="1" bldLvl="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1"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58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2460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24610" name="组合 24609"/>
          <p:cNvGrpSpPr/>
          <p:nvPr/>
        </p:nvGrpSpPr>
        <p:grpSpPr>
          <a:xfrm>
            <a:off x="1883410" y="512763"/>
            <a:ext cx="539750" cy="539750"/>
            <a:chOff x="0" y="0"/>
            <a:chExt cx="540000" cy="540000"/>
          </a:xfrm>
        </p:grpSpPr>
        <p:sp>
          <p:nvSpPr>
            <p:cNvPr id="2461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461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8</a:t>
              </a:r>
              <a:endParaRPr lang="en-US" dirty="0">
                <a:ea typeface="宋体" panose="02010600030101010101" pitchFamily="2" charset="-122"/>
              </a:endParaRPr>
            </a:p>
          </p:txBody>
        </p:sp>
      </p:grpSp>
      <p:sp>
        <p:nvSpPr>
          <p:cNvPr id="24613"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健康自我意识的标准</a:t>
            </a:r>
            <a:endParaRPr lang="zh-CN" altLang="en-US" dirty="0">
              <a:ea typeface="宋体" panose="02010600030101010101" pitchFamily="2" charset="-122"/>
            </a:endParaRPr>
          </a:p>
        </p:txBody>
      </p:sp>
      <p:sp>
        <p:nvSpPr>
          <p:cNvPr id="24614" name="TextBox 25"/>
          <p:cNvSpPr/>
          <p:nvPr/>
        </p:nvSpPr>
        <p:spPr>
          <a:xfrm>
            <a:off x="10703560" y="1052513"/>
            <a:ext cx="640080" cy="384810"/>
          </a:xfrm>
          <a:prstGeom prst="rect">
            <a:avLst/>
          </a:prstGeom>
          <a:noFill/>
          <a:ln w="9525">
            <a:noFill/>
          </a:ln>
        </p:spPr>
        <p:txBody>
          <a:bodyPr wrap="none">
            <a:spAutoFit/>
          </a:bodyPr>
          <a:p>
            <a:pPr lvl="0" algn="l">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概念</a:t>
            </a:r>
            <a:endParaRPr lang="zh-CN" altLang="en-US" dirty="0">
              <a:ea typeface="宋体" panose="02010600030101010101" pitchFamily="2" charset="-122"/>
            </a:endParaRPr>
          </a:p>
        </p:txBody>
      </p:sp>
      <p:sp>
        <p:nvSpPr>
          <p:cNvPr id="2461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24616" name="组合 24615"/>
          <p:cNvGrpSpPr/>
          <p:nvPr/>
        </p:nvGrpSpPr>
        <p:grpSpPr>
          <a:xfrm>
            <a:off x="1846898" y="6015038"/>
            <a:ext cx="7777162" cy="828675"/>
            <a:chOff x="0" y="0"/>
            <a:chExt cx="7776656" cy="828000"/>
          </a:xfrm>
        </p:grpSpPr>
        <p:sp>
          <p:nvSpPr>
            <p:cNvPr id="24617" name="矩形 16"/>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24618"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24620" name="椭圆 24"/>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24621" name="TextBox 26"/>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全面、客观的自我认知</a:t>
            </a:r>
            <a:endParaRPr lang="zh-CN" altLang="en-US" dirty="0">
              <a:ea typeface="宋体" panose="02010600030101010101" pitchFamily="2" charset="-122"/>
            </a:endParaRPr>
          </a:p>
        </p:txBody>
      </p:sp>
      <p:sp>
        <p:nvSpPr>
          <p:cNvPr id="24622" name="TextBox 27"/>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1</a:t>
            </a:r>
            <a:endParaRPr lang="en-US" dirty="0">
              <a:ea typeface="宋体" panose="02010600030101010101" pitchFamily="2" charset="-122"/>
            </a:endParaRPr>
          </a:p>
        </p:txBody>
      </p:sp>
      <p:sp>
        <p:nvSpPr>
          <p:cNvPr id="24624" name="矩形 20"/>
          <p:cNvSpPr>
            <a:spLocks noChangeAspect="1"/>
          </p:cNvSpPr>
          <p:nvPr/>
        </p:nvSpPr>
        <p:spPr>
          <a:xfrm>
            <a:off x="2136140" y="4154805"/>
            <a:ext cx="9757410" cy="1577975"/>
          </a:xfrm>
          <a:prstGeom prst="rect">
            <a:avLst/>
          </a:prstGeom>
          <a:noFill/>
          <a:ln w="9525" cap="flat" cmpd="sng">
            <a:solidFill>
              <a:srgbClr val="92D050"/>
            </a:solidFill>
            <a:prstDash val="dash"/>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24625" name="Text Box 44"/>
          <p:cNvSpPr/>
          <p:nvPr/>
        </p:nvSpPr>
        <p:spPr>
          <a:xfrm>
            <a:off x="2327910" y="4351655"/>
            <a:ext cx="9325610" cy="1192530"/>
          </a:xfrm>
          <a:prstGeom prst="rect">
            <a:avLst/>
          </a:prstGeom>
          <a:noFill/>
          <a:ln w="9525">
            <a:noFill/>
          </a:ln>
        </p:spPr>
        <p:txBody>
          <a:bodyPr wrap="square">
            <a:spAutoFit/>
          </a:bodyPr>
          <a:p>
            <a:pPr marL="0" lvl="0" indent="457200">
              <a:lnSpc>
                <a:spcPct val="134000"/>
              </a:lnSpc>
              <a:spcAft>
                <a:spcPts val="100"/>
              </a:spcAft>
            </a:pPr>
            <a:r>
              <a:rPr lang="zh-CN" altLang="en-US" dirty="0">
                <a:solidFill>
                  <a:schemeClr val="bg1">
                    <a:lumMod val="50000"/>
                  </a:schemeClr>
                </a:solidFill>
                <a:latin typeface="微软雅黑" panose="020B0503020204020204" charset="-122"/>
                <a:ea typeface="微软雅黑" panose="020B0503020204020204" charset="-122"/>
                <a:sym typeface="微软雅黑" panose="020B0503020204020204" charset="-122"/>
              </a:rPr>
              <a:t>健康的自我意识首先应该具备良好的自我认知，能够综合自我评价和他人评价，对自身的性格、能力、优点、缺点等各个方面做出全面、客观、稳定的评价，既不过分高估自己，也不过分低估自己。</a:t>
            </a:r>
            <a:endParaRPr lang="zh-CN" altLang="en-US" dirty="0">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pic>
        <p:nvPicPr>
          <p:cNvPr id="2" name="图片 1" descr="C:\Users\cxy\Desktop\中职-《心理健康》\图\u=1576178261,712111437&amp;fm=11&amp;gp=0.jpgu=1576178261,712111437&amp;fm=11&amp;gp=0"/>
          <p:cNvPicPr>
            <a:picLocks noChangeAspect="1"/>
          </p:cNvPicPr>
          <p:nvPr/>
        </p:nvPicPr>
        <p:blipFill>
          <a:blip r:embed="rId3"/>
          <a:srcRect/>
          <a:stretch>
            <a:fillRect/>
          </a:stretch>
        </p:blipFill>
        <p:spPr>
          <a:xfrm>
            <a:off x="4217988" y="1137920"/>
            <a:ext cx="5123815" cy="2856865"/>
          </a:xfrm>
          <a:prstGeom prst="rect">
            <a:avLst/>
          </a:prstGeom>
        </p:spPr>
      </p:pic>
      <p:grpSp>
        <p:nvGrpSpPr>
          <p:cNvPr id="4" name="组合 3"/>
          <p:cNvGrpSpPr/>
          <p:nvPr/>
        </p:nvGrpSpPr>
        <p:grpSpPr>
          <a:xfrm>
            <a:off x="-42545" y="1123950"/>
            <a:ext cx="1748155" cy="5216525"/>
            <a:chOff x="-68" y="1770"/>
            <a:chExt cx="2753" cy="8215"/>
          </a:xfrm>
        </p:grpSpPr>
        <p:sp>
          <p:nvSpPr>
            <p:cNvPr id="3"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4"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4"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4"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4"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4"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4"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4622"/>
                                        </p:tgtEl>
                                        <p:attrNameLst>
                                          <p:attrName>style.visibility</p:attrName>
                                        </p:attrNameLst>
                                      </p:cBhvr>
                                      <p:to>
                                        <p:strVal val="visible"/>
                                      </p:to>
                                    </p:set>
                                    <p:animEffect filter="fade">
                                      <p:cBhvr>
                                        <p:cTn id="7" dur="1000"/>
                                        <p:tgtEl>
                                          <p:spTgt spid="24622"/>
                                        </p:tgtEl>
                                      </p:cBhvr>
                                    </p:animEffect>
                                    <p:anim calcmode="lin" valueType="num">
                                      <p:cBhvr>
                                        <p:cTn id="8" dur="1000" fill="hold"/>
                                        <p:tgtEl>
                                          <p:spTgt spid="24622"/>
                                        </p:tgtEl>
                                        <p:attrNameLst>
                                          <p:attrName>ppt_x</p:attrName>
                                        </p:attrNameLst>
                                      </p:cBhvr>
                                      <p:tavLst>
                                        <p:tav tm="0">
                                          <p:val>
                                            <p:strVal val="#ppt_x"/>
                                          </p:val>
                                        </p:tav>
                                        <p:tav tm="100000">
                                          <p:val>
                                            <p:strVal val="#ppt_x"/>
                                          </p:val>
                                        </p:tav>
                                      </p:tavLst>
                                    </p:anim>
                                    <p:anim calcmode="lin" valueType="num">
                                      <p:cBhvr>
                                        <p:cTn id="9" dur="900" decel="100000" fill="hold"/>
                                        <p:tgtEl>
                                          <p:spTgt spid="246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462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4621"/>
                                        </p:tgtEl>
                                        <p:attrNameLst>
                                          <p:attrName>style.visibility</p:attrName>
                                        </p:attrNameLst>
                                      </p:cBhvr>
                                      <p:to>
                                        <p:strVal val="visible"/>
                                      </p:to>
                                    </p:set>
                                    <p:anim calcmode="lin" valueType="num">
                                      <p:cBhvr>
                                        <p:cTn id="14" dur="500" fill="hold"/>
                                        <p:tgtEl>
                                          <p:spTgt spid="24621"/>
                                        </p:tgtEl>
                                        <p:attrNameLst>
                                          <p:attrName>ppt_x</p:attrName>
                                        </p:attrNameLst>
                                      </p:cBhvr>
                                      <p:tavLst>
                                        <p:tav tm="0">
                                          <p:val>
                                            <p:strVal val="0-#ppt_w/2"/>
                                          </p:val>
                                        </p:tav>
                                        <p:tav tm="100000">
                                          <p:val>
                                            <p:strVal val="#ppt_x"/>
                                          </p:val>
                                        </p:tav>
                                      </p:tavLst>
                                    </p:anim>
                                    <p:anim calcmode="lin" valueType="num">
                                      <p:cBhvr>
                                        <p:cTn id="15" dur="500" fill="hold"/>
                                        <p:tgtEl>
                                          <p:spTgt spid="24621"/>
                                        </p:tgtEl>
                                        <p:attrNameLst>
                                          <p:attrName>ppt_y</p:attrName>
                                        </p:attrNameLst>
                                      </p:cBhvr>
                                      <p:tavLst>
                                        <p:tav tm="0">
                                          <p:val>
                                            <p:strVal val="#ppt_y"/>
                                          </p:val>
                                        </p:tav>
                                        <p:tav tm="100000">
                                          <p:val>
                                            <p:strVal val="#ppt_y"/>
                                          </p:val>
                                        </p:tav>
                                      </p:tavLst>
                                    </p:anim>
                                  </p:childTnLst>
                                </p:cTn>
                              </p:par>
                              <p:par>
                                <p:cTn id="16" presetID="8" presetClass="emph" presetSubtype="0" fill="hold" grpId="1" nodeType="withEffect">
                                  <p:stCondLst>
                                    <p:cond delay="0"/>
                                  </p:stCondLst>
                                  <p:childTnLst>
                                    <p:animRot by="43200000">
                                      <p:cBhvr>
                                        <p:cTn id="17" dur="400" fill="hold"/>
                                        <p:tgtEl>
                                          <p:spTgt spid="24621"/>
                                        </p:tgtEl>
                                        <p:attrNameLst>
                                          <p:attrName>r</p:attrName>
                                        </p:attrNameLst>
                                      </p:cBhvr>
                                    </p:animRot>
                                  </p:childTnLst>
                                </p:cTn>
                              </p:par>
                              <p:par>
                                <p:cTn id="18" presetID="42" presetClass="entr" presetSubtype="0" fill="hold" grpId="0" nodeType="withEffect">
                                  <p:stCondLst>
                                    <p:cond delay="0"/>
                                  </p:stCondLst>
                                  <p:childTnLst>
                                    <p:set>
                                      <p:cBhvr>
                                        <p:cTn id="19" dur="1" fill="hold">
                                          <p:stCondLst>
                                            <p:cond delay="0"/>
                                          </p:stCondLst>
                                        </p:cTn>
                                        <p:tgtEl>
                                          <p:spTgt spid="24625"/>
                                        </p:tgtEl>
                                        <p:attrNameLst>
                                          <p:attrName>style.visibility</p:attrName>
                                        </p:attrNameLst>
                                      </p:cBhvr>
                                      <p:to>
                                        <p:strVal val="visible"/>
                                      </p:to>
                                    </p:set>
                                    <p:animEffect filter="fade">
                                      <p:cBhvr>
                                        <p:cTn id="20" dur="1000"/>
                                        <p:tgtEl>
                                          <p:spTgt spid="24625"/>
                                        </p:tgtEl>
                                      </p:cBhvr>
                                    </p:animEffect>
                                    <p:anim calcmode="lin" valueType="num">
                                      <p:cBhvr>
                                        <p:cTn id="21" dur="1000" fill="hold"/>
                                        <p:tgtEl>
                                          <p:spTgt spid="24625"/>
                                        </p:tgtEl>
                                        <p:attrNameLst>
                                          <p:attrName>ppt_x</p:attrName>
                                        </p:attrNameLst>
                                      </p:cBhvr>
                                      <p:tavLst>
                                        <p:tav tm="0">
                                          <p:val>
                                            <p:strVal val="#ppt_x"/>
                                          </p:val>
                                        </p:tav>
                                        <p:tav tm="100000">
                                          <p:val>
                                            <p:strVal val="#ppt_x"/>
                                          </p:val>
                                        </p:tav>
                                      </p:tavLst>
                                    </p:anim>
                                    <p:anim calcmode="lin" valueType="num">
                                      <p:cBhvr>
                                        <p:cTn id="22" dur="1000" fill="hold"/>
                                        <p:tgtEl>
                                          <p:spTgt spid="246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21" grpId="0" bldLvl="0"/>
      <p:bldP spid="24621" grpId="1" bldLvl="0"/>
      <p:bldP spid="24622" grpId="0" bldLvl="0"/>
      <p:bldP spid="24625" grpId="0" bldLvl="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1"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58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2460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24610" name="组合 24609"/>
          <p:cNvGrpSpPr/>
          <p:nvPr/>
        </p:nvGrpSpPr>
        <p:grpSpPr>
          <a:xfrm>
            <a:off x="1883410" y="512763"/>
            <a:ext cx="539750" cy="539750"/>
            <a:chOff x="0" y="0"/>
            <a:chExt cx="540000" cy="540000"/>
          </a:xfrm>
        </p:grpSpPr>
        <p:sp>
          <p:nvSpPr>
            <p:cNvPr id="2461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461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8</a:t>
              </a:r>
              <a:endParaRPr lang="en-US" dirty="0">
                <a:ea typeface="宋体" panose="02010600030101010101" pitchFamily="2" charset="-122"/>
              </a:endParaRPr>
            </a:p>
          </p:txBody>
        </p:sp>
      </p:grpSp>
      <p:sp>
        <p:nvSpPr>
          <p:cNvPr id="24613"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健康自我意识的标准</a:t>
            </a:r>
            <a:endParaRPr lang="zh-CN" altLang="en-US" dirty="0">
              <a:ea typeface="宋体" panose="02010600030101010101" pitchFamily="2" charset="-122"/>
            </a:endParaRPr>
          </a:p>
        </p:txBody>
      </p:sp>
      <p:sp>
        <p:nvSpPr>
          <p:cNvPr id="24614" name="TextBox 25"/>
          <p:cNvSpPr/>
          <p:nvPr/>
        </p:nvSpPr>
        <p:spPr>
          <a:xfrm>
            <a:off x="10703560" y="1052513"/>
            <a:ext cx="640080" cy="384810"/>
          </a:xfrm>
          <a:prstGeom prst="rect">
            <a:avLst/>
          </a:prstGeom>
          <a:noFill/>
          <a:ln w="9525">
            <a:noFill/>
          </a:ln>
        </p:spPr>
        <p:txBody>
          <a:bodyPr wrap="none">
            <a:spAutoFit/>
          </a:bodyPr>
          <a:p>
            <a:pPr lvl="0" algn="l">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概念</a:t>
            </a:r>
            <a:endParaRPr lang="zh-CN" altLang="en-US" dirty="0">
              <a:ea typeface="宋体" panose="02010600030101010101" pitchFamily="2" charset="-122"/>
            </a:endParaRPr>
          </a:p>
        </p:txBody>
      </p:sp>
      <p:sp>
        <p:nvSpPr>
          <p:cNvPr id="2461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24616" name="组合 24615"/>
          <p:cNvGrpSpPr/>
          <p:nvPr/>
        </p:nvGrpSpPr>
        <p:grpSpPr>
          <a:xfrm>
            <a:off x="1846898" y="6015038"/>
            <a:ext cx="7777162" cy="828675"/>
            <a:chOff x="0" y="0"/>
            <a:chExt cx="7776656" cy="828000"/>
          </a:xfrm>
        </p:grpSpPr>
        <p:sp>
          <p:nvSpPr>
            <p:cNvPr id="24617" name="矩形 16"/>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24618"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24620" name="椭圆 24"/>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24621" name="TextBox 26"/>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无条件地自我接纳</a:t>
            </a:r>
            <a:endParaRPr lang="zh-CN" altLang="en-US" dirty="0">
              <a:ea typeface="宋体" panose="02010600030101010101" pitchFamily="2" charset="-122"/>
            </a:endParaRPr>
          </a:p>
        </p:txBody>
      </p:sp>
      <p:sp>
        <p:nvSpPr>
          <p:cNvPr id="24622" name="TextBox 27"/>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2</a:t>
            </a:r>
            <a:endParaRPr lang="en-US" dirty="0">
              <a:ea typeface="宋体" panose="02010600030101010101" pitchFamily="2" charset="-122"/>
            </a:endParaRPr>
          </a:p>
        </p:txBody>
      </p:sp>
      <p:sp>
        <p:nvSpPr>
          <p:cNvPr id="24624" name="矩形 20"/>
          <p:cNvSpPr>
            <a:spLocks noChangeAspect="1"/>
          </p:cNvSpPr>
          <p:nvPr/>
        </p:nvSpPr>
        <p:spPr>
          <a:xfrm>
            <a:off x="2136140" y="4154805"/>
            <a:ext cx="9757410" cy="1577975"/>
          </a:xfrm>
          <a:prstGeom prst="rect">
            <a:avLst/>
          </a:prstGeom>
          <a:noFill/>
          <a:ln w="9525" cap="flat" cmpd="sng">
            <a:solidFill>
              <a:srgbClr val="92D050"/>
            </a:solidFill>
            <a:prstDash val="dash"/>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24625" name="Text Box 44"/>
          <p:cNvSpPr/>
          <p:nvPr/>
        </p:nvSpPr>
        <p:spPr>
          <a:xfrm>
            <a:off x="2327910" y="4351655"/>
            <a:ext cx="9325610" cy="1192530"/>
          </a:xfrm>
          <a:prstGeom prst="rect">
            <a:avLst/>
          </a:prstGeom>
          <a:noFill/>
          <a:ln w="9525">
            <a:noFill/>
          </a:ln>
        </p:spPr>
        <p:txBody>
          <a:bodyPr wrap="square">
            <a:spAutoFit/>
          </a:bodyPr>
          <a:p>
            <a:pPr marL="0" lvl="0" indent="457200">
              <a:lnSpc>
                <a:spcPct val="134000"/>
              </a:lnSpc>
              <a:spcAft>
                <a:spcPts val="100"/>
              </a:spcAft>
            </a:pPr>
            <a:r>
              <a:rPr lang="zh-CN" altLang="en-US" dirty="0">
                <a:solidFill>
                  <a:schemeClr val="bg1">
                    <a:lumMod val="50000"/>
                  </a:schemeClr>
                </a:solidFill>
                <a:latin typeface="微软雅黑" panose="020B0503020204020204" charset="-122"/>
                <a:ea typeface="微软雅黑" panose="020B0503020204020204" charset="-122"/>
                <a:sym typeface="微软雅黑" panose="020B0503020204020204" charset="-122"/>
              </a:rPr>
              <a:t>对于自我的现状，应该无条件接纳，正确感知到每个人都是大千世界中的凡人，会有各自的优点和各自的缺点，并且没有两个完全一样的人。一个能够无条件接纳自我的人，才能够良好地接纳他人和外界事物，并被他人和环境良好地接纳。</a:t>
            </a:r>
            <a:endParaRPr lang="zh-CN" altLang="en-US" dirty="0">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pic>
        <p:nvPicPr>
          <p:cNvPr id="2" name="图片 1" descr="C:\Users\cxy\Desktop\中职-《心理健康》\图\64bOOOPIC73.jpg64bOOOPIC73"/>
          <p:cNvPicPr>
            <a:picLocks noChangeAspect="1"/>
          </p:cNvPicPr>
          <p:nvPr/>
        </p:nvPicPr>
        <p:blipFill>
          <a:blip r:embed="rId3"/>
          <a:srcRect/>
          <a:stretch>
            <a:fillRect/>
          </a:stretch>
        </p:blipFill>
        <p:spPr>
          <a:xfrm>
            <a:off x="4260215" y="1137920"/>
            <a:ext cx="5200015" cy="2856865"/>
          </a:xfrm>
          <a:prstGeom prst="rect">
            <a:avLst/>
          </a:prstGeom>
        </p:spPr>
      </p:pic>
      <p:grpSp>
        <p:nvGrpSpPr>
          <p:cNvPr id="4" name="组合 3"/>
          <p:cNvGrpSpPr/>
          <p:nvPr/>
        </p:nvGrpSpPr>
        <p:grpSpPr>
          <a:xfrm>
            <a:off x="-42545" y="1123950"/>
            <a:ext cx="1748155" cy="5216525"/>
            <a:chOff x="-68" y="1770"/>
            <a:chExt cx="2753" cy="8215"/>
          </a:xfrm>
        </p:grpSpPr>
        <p:sp>
          <p:nvSpPr>
            <p:cNvPr id="3"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4"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4"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4"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4"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4"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4"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4622"/>
                                        </p:tgtEl>
                                        <p:attrNameLst>
                                          <p:attrName>style.visibility</p:attrName>
                                        </p:attrNameLst>
                                      </p:cBhvr>
                                      <p:to>
                                        <p:strVal val="visible"/>
                                      </p:to>
                                    </p:set>
                                    <p:animEffect filter="fade">
                                      <p:cBhvr>
                                        <p:cTn id="7" dur="1000"/>
                                        <p:tgtEl>
                                          <p:spTgt spid="24622"/>
                                        </p:tgtEl>
                                      </p:cBhvr>
                                    </p:animEffect>
                                    <p:anim calcmode="lin" valueType="num">
                                      <p:cBhvr>
                                        <p:cTn id="8" dur="1000" fill="hold"/>
                                        <p:tgtEl>
                                          <p:spTgt spid="24622"/>
                                        </p:tgtEl>
                                        <p:attrNameLst>
                                          <p:attrName>ppt_x</p:attrName>
                                        </p:attrNameLst>
                                      </p:cBhvr>
                                      <p:tavLst>
                                        <p:tav tm="0">
                                          <p:val>
                                            <p:strVal val="#ppt_x"/>
                                          </p:val>
                                        </p:tav>
                                        <p:tav tm="100000">
                                          <p:val>
                                            <p:strVal val="#ppt_x"/>
                                          </p:val>
                                        </p:tav>
                                      </p:tavLst>
                                    </p:anim>
                                    <p:anim calcmode="lin" valueType="num">
                                      <p:cBhvr>
                                        <p:cTn id="9" dur="900" decel="100000" fill="hold"/>
                                        <p:tgtEl>
                                          <p:spTgt spid="246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462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4621"/>
                                        </p:tgtEl>
                                        <p:attrNameLst>
                                          <p:attrName>style.visibility</p:attrName>
                                        </p:attrNameLst>
                                      </p:cBhvr>
                                      <p:to>
                                        <p:strVal val="visible"/>
                                      </p:to>
                                    </p:set>
                                    <p:anim calcmode="lin" valueType="num">
                                      <p:cBhvr>
                                        <p:cTn id="14" dur="500" fill="hold"/>
                                        <p:tgtEl>
                                          <p:spTgt spid="24621"/>
                                        </p:tgtEl>
                                        <p:attrNameLst>
                                          <p:attrName>ppt_x</p:attrName>
                                        </p:attrNameLst>
                                      </p:cBhvr>
                                      <p:tavLst>
                                        <p:tav tm="0">
                                          <p:val>
                                            <p:strVal val="0-#ppt_w/2"/>
                                          </p:val>
                                        </p:tav>
                                        <p:tav tm="100000">
                                          <p:val>
                                            <p:strVal val="#ppt_x"/>
                                          </p:val>
                                        </p:tav>
                                      </p:tavLst>
                                    </p:anim>
                                    <p:anim calcmode="lin" valueType="num">
                                      <p:cBhvr>
                                        <p:cTn id="15" dur="500" fill="hold"/>
                                        <p:tgtEl>
                                          <p:spTgt spid="24621"/>
                                        </p:tgtEl>
                                        <p:attrNameLst>
                                          <p:attrName>ppt_y</p:attrName>
                                        </p:attrNameLst>
                                      </p:cBhvr>
                                      <p:tavLst>
                                        <p:tav tm="0">
                                          <p:val>
                                            <p:strVal val="#ppt_y"/>
                                          </p:val>
                                        </p:tav>
                                        <p:tav tm="100000">
                                          <p:val>
                                            <p:strVal val="#ppt_y"/>
                                          </p:val>
                                        </p:tav>
                                      </p:tavLst>
                                    </p:anim>
                                  </p:childTnLst>
                                </p:cTn>
                              </p:par>
                              <p:par>
                                <p:cTn id="16" presetID="8" presetClass="emph" presetSubtype="0" fill="hold" grpId="1" nodeType="withEffect">
                                  <p:stCondLst>
                                    <p:cond delay="0"/>
                                  </p:stCondLst>
                                  <p:childTnLst>
                                    <p:animRot by="43200000">
                                      <p:cBhvr>
                                        <p:cTn id="17" dur="400" fill="hold"/>
                                        <p:tgtEl>
                                          <p:spTgt spid="24621"/>
                                        </p:tgtEl>
                                        <p:attrNameLst>
                                          <p:attrName>r</p:attrName>
                                        </p:attrNameLst>
                                      </p:cBhvr>
                                    </p:animRot>
                                  </p:childTnLst>
                                </p:cTn>
                              </p:par>
                              <p:par>
                                <p:cTn id="18" presetID="42" presetClass="entr" presetSubtype="0" fill="hold" grpId="0" nodeType="withEffect">
                                  <p:stCondLst>
                                    <p:cond delay="0"/>
                                  </p:stCondLst>
                                  <p:childTnLst>
                                    <p:set>
                                      <p:cBhvr>
                                        <p:cTn id="19" dur="1" fill="hold">
                                          <p:stCondLst>
                                            <p:cond delay="0"/>
                                          </p:stCondLst>
                                        </p:cTn>
                                        <p:tgtEl>
                                          <p:spTgt spid="24625"/>
                                        </p:tgtEl>
                                        <p:attrNameLst>
                                          <p:attrName>style.visibility</p:attrName>
                                        </p:attrNameLst>
                                      </p:cBhvr>
                                      <p:to>
                                        <p:strVal val="visible"/>
                                      </p:to>
                                    </p:set>
                                    <p:animEffect filter="fade">
                                      <p:cBhvr>
                                        <p:cTn id="20" dur="1000"/>
                                        <p:tgtEl>
                                          <p:spTgt spid="24625"/>
                                        </p:tgtEl>
                                      </p:cBhvr>
                                    </p:animEffect>
                                    <p:anim calcmode="lin" valueType="num">
                                      <p:cBhvr>
                                        <p:cTn id="21" dur="1000" fill="hold"/>
                                        <p:tgtEl>
                                          <p:spTgt spid="24625"/>
                                        </p:tgtEl>
                                        <p:attrNameLst>
                                          <p:attrName>ppt_x</p:attrName>
                                        </p:attrNameLst>
                                      </p:cBhvr>
                                      <p:tavLst>
                                        <p:tav tm="0">
                                          <p:val>
                                            <p:strVal val="#ppt_x"/>
                                          </p:val>
                                        </p:tav>
                                        <p:tav tm="100000">
                                          <p:val>
                                            <p:strVal val="#ppt_x"/>
                                          </p:val>
                                        </p:tav>
                                      </p:tavLst>
                                    </p:anim>
                                    <p:anim calcmode="lin" valueType="num">
                                      <p:cBhvr>
                                        <p:cTn id="22" dur="1000" fill="hold"/>
                                        <p:tgtEl>
                                          <p:spTgt spid="246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21" grpId="0" bldLvl="0"/>
      <p:bldP spid="24621" grpId="1" bldLvl="0"/>
      <p:bldP spid="24622" grpId="0" bldLvl="0"/>
      <p:bldP spid="24625" grpId="0" bldLvl="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1"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58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2460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24610" name="组合 24609"/>
          <p:cNvGrpSpPr/>
          <p:nvPr/>
        </p:nvGrpSpPr>
        <p:grpSpPr>
          <a:xfrm>
            <a:off x="1883410" y="512763"/>
            <a:ext cx="539750" cy="539750"/>
            <a:chOff x="0" y="0"/>
            <a:chExt cx="540000" cy="540000"/>
          </a:xfrm>
        </p:grpSpPr>
        <p:sp>
          <p:nvSpPr>
            <p:cNvPr id="2461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461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8</a:t>
              </a:r>
              <a:endParaRPr lang="en-US" dirty="0">
                <a:ea typeface="宋体" panose="02010600030101010101" pitchFamily="2" charset="-122"/>
              </a:endParaRPr>
            </a:p>
          </p:txBody>
        </p:sp>
      </p:grpSp>
      <p:sp>
        <p:nvSpPr>
          <p:cNvPr id="24613"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健康自我意识的标准</a:t>
            </a:r>
            <a:endParaRPr lang="zh-CN" altLang="en-US" dirty="0">
              <a:ea typeface="宋体" panose="02010600030101010101" pitchFamily="2" charset="-122"/>
            </a:endParaRPr>
          </a:p>
        </p:txBody>
      </p:sp>
      <p:sp>
        <p:nvSpPr>
          <p:cNvPr id="24614" name="TextBox 25"/>
          <p:cNvSpPr/>
          <p:nvPr/>
        </p:nvSpPr>
        <p:spPr>
          <a:xfrm>
            <a:off x="10483215" y="1052830"/>
            <a:ext cx="1089025" cy="384810"/>
          </a:xfrm>
          <a:prstGeom prst="rect">
            <a:avLst/>
          </a:prstGeom>
          <a:noFill/>
          <a:ln w="9525">
            <a:noFill/>
          </a:ln>
        </p:spPr>
        <p:txBody>
          <a:bodyPr wrap="square">
            <a:spAutoFit/>
          </a:bodyPr>
          <a:p>
            <a:pPr lvl="0" algn="ctr">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小贴士</a:t>
            </a:r>
            <a:endParaRPr lang="zh-CN" altLang="en-US" dirty="0">
              <a:ea typeface="宋体" panose="02010600030101010101" pitchFamily="2" charset="-122"/>
            </a:endParaRPr>
          </a:p>
        </p:txBody>
      </p:sp>
      <p:sp>
        <p:nvSpPr>
          <p:cNvPr id="2461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24616" name="组合 24615"/>
          <p:cNvGrpSpPr/>
          <p:nvPr/>
        </p:nvGrpSpPr>
        <p:grpSpPr>
          <a:xfrm>
            <a:off x="1846898" y="6015038"/>
            <a:ext cx="7777162" cy="828675"/>
            <a:chOff x="0" y="0"/>
            <a:chExt cx="7776656" cy="828000"/>
          </a:xfrm>
        </p:grpSpPr>
        <p:sp>
          <p:nvSpPr>
            <p:cNvPr id="24617" name="矩形 16"/>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24618"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24620" name="椭圆 24"/>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24621" name="TextBox 26"/>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做自己的朋友</a:t>
            </a:r>
            <a:endParaRPr lang="zh-CN" altLang="en-US" dirty="0">
              <a:ea typeface="宋体" panose="02010600030101010101" pitchFamily="2" charset="-122"/>
            </a:endParaRPr>
          </a:p>
        </p:txBody>
      </p:sp>
      <p:sp>
        <p:nvSpPr>
          <p:cNvPr id="24622" name="TextBox 27"/>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2</a:t>
            </a:r>
            <a:endParaRPr lang="en-US" dirty="0">
              <a:ea typeface="宋体" panose="02010600030101010101" pitchFamily="2" charset="-122"/>
            </a:endParaRPr>
          </a:p>
        </p:txBody>
      </p:sp>
      <p:sp>
        <p:nvSpPr>
          <p:cNvPr id="24624" name="矩形 20"/>
          <p:cNvSpPr>
            <a:spLocks noChangeAspect="1"/>
          </p:cNvSpPr>
          <p:nvPr/>
        </p:nvSpPr>
        <p:spPr>
          <a:xfrm>
            <a:off x="2136140" y="1447165"/>
            <a:ext cx="9757410" cy="4285615"/>
          </a:xfrm>
          <a:prstGeom prst="rect">
            <a:avLst/>
          </a:prstGeom>
          <a:noFill/>
          <a:ln w="9525" cap="flat" cmpd="sng">
            <a:solidFill>
              <a:srgbClr val="92D050"/>
            </a:solidFill>
            <a:prstDash val="dash"/>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24625" name="Text Box 44"/>
          <p:cNvSpPr/>
          <p:nvPr/>
        </p:nvSpPr>
        <p:spPr>
          <a:xfrm>
            <a:off x="2350770" y="1519555"/>
            <a:ext cx="9325610" cy="4141470"/>
          </a:xfrm>
          <a:prstGeom prst="rect">
            <a:avLst/>
          </a:prstGeom>
          <a:noFill/>
          <a:ln w="9525">
            <a:noFill/>
          </a:ln>
        </p:spPr>
        <p:txBody>
          <a:bodyPr wrap="square">
            <a:spAutoFit/>
          </a:bodyPr>
          <a:p>
            <a:pPr marL="0" lvl="0" indent="457200">
              <a:lnSpc>
                <a:spcPct val="134000"/>
              </a:lnSpc>
              <a:spcAft>
                <a:spcPts val="100"/>
              </a:spcAft>
            </a:pPr>
            <a:r>
              <a:rPr lang="zh-CN" altLang="en-US" dirty="0">
                <a:solidFill>
                  <a:schemeClr val="bg1">
                    <a:lumMod val="50000"/>
                  </a:schemeClr>
                </a:solidFill>
                <a:latin typeface="楷体_GB2312" panose="02010609030101010101" pitchFamily="1" charset="-122"/>
                <a:ea typeface="楷体_GB2312" panose="02010609030101010101" pitchFamily="1" charset="-122"/>
                <a:sym typeface="微软雅黑" panose="020B0503020204020204" charset="-122"/>
              </a:rPr>
              <a:t>心理咨询师在日常工作中流传着一句非常有意思的话：“有病说有病，那是生理病；没病说有病，那是心理病；有病说没病，那是精神病。”临床咨询经验表明，至少一半的心理问题是由不良的自我接纳所引起。比如，性格内向本身不是缺陷，但很多同学总是对自己的内向不满，希望变得外向，有的甚至进入自我拒绝状态，从而严重影响到自己的情绪和交往状态。</a:t>
            </a:r>
            <a:endParaRPr lang="zh-CN" altLang="en-US" dirty="0">
              <a:solidFill>
                <a:schemeClr val="bg1">
                  <a:lumMod val="50000"/>
                </a:schemeClr>
              </a:solidFill>
              <a:latin typeface="楷体_GB2312" panose="02010609030101010101" pitchFamily="1" charset="-122"/>
              <a:ea typeface="楷体_GB2312" panose="02010609030101010101" pitchFamily="1" charset="-122"/>
              <a:sym typeface="微软雅黑" panose="020B0503020204020204" charset="-122"/>
            </a:endParaRPr>
          </a:p>
          <a:p>
            <a:pPr marL="0" lvl="0" indent="457200">
              <a:lnSpc>
                <a:spcPct val="134000"/>
              </a:lnSpc>
              <a:spcAft>
                <a:spcPts val="100"/>
              </a:spcAft>
            </a:pPr>
            <a:r>
              <a:rPr lang="zh-CN" altLang="en-US" dirty="0">
                <a:solidFill>
                  <a:schemeClr val="bg1">
                    <a:lumMod val="50000"/>
                  </a:schemeClr>
                </a:solidFill>
                <a:latin typeface="楷体_GB2312" panose="02010609030101010101" pitchFamily="1" charset="-122"/>
                <a:ea typeface="楷体_GB2312" panose="02010609030101010101" pitchFamily="1" charset="-122"/>
                <a:sym typeface="微软雅黑" panose="020B0503020204020204" charset="-122"/>
              </a:rPr>
              <a:t>世界上没有两片完全一样的树叶，同样，每个人也都是独特的。每个人都会有不同的优势，以及不同的弱势，所有的特征一起构成完整的自我。另外，当我们在特定阶段纠结于某项能力的缺失时，请记住，发展心理学研究表明，每个人自身都有一套预设的“心理发展程序”。甲1岁时学会了讲话，乙2岁时才学会，但甲乙后来的语言能力可能完全一样，甚至乙比甲好。因此，对自我应该无条件地积极关注，做自己的朋友，这既是心理成长的结果，又是心理成长的动力。</a:t>
            </a:r>
            <a:endParaRPr lang="zh-CN" altLang="en-US" dirty="0">
              <a:solidFill>
                <a:schemeClr val="bg1">
                  <a:lumMod val="50000"/>
                </a:schemeClr>
              </a:solidFill>
              <a:latin typeface="楷体_GB2312" panose="02010609030101010101" pitchFamily="1" charset="-122"/>
              <a:ea typeface="楷体_GB2312" panose="02010609030101010101" pitchFamily="1"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3"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4622"/>
                                        </p:tgtEl>
                                        <p:attrNameLst>
                                          <p:attrName>style.visibility</p:attrName>
                                        </p:attrNameLst>
                                      </p:cBhvr>
                                      <p:to>
                                        <p:strVal val="visible"/>
                                      </p:to>
                                    </p:set>
                                    <p:animEffect filter="fade">
                                      <p:cBhvr>
                                        <p:cTn id="7" dur="1000"/>
                                        <p:tgtEl>
                                          <p:spTgt spid="24622"/>
                                        </p:tgtEl>
                                      </p:cBhvr>
                                    </p:animEffect>
                                    <p:anim calcmode="lin" valueType="num">
                                      <p:cBhvr>
                                        <p:cTn id="8" dur="1000" fill="hold"/>
                                        <p:tgtEl>
                                          <p:spTgt spid="24622"/>
                                        </p:tgtEl>
                                        <p:attrNameLst>
                                          <p:attrName>ppt_x</p:attrName>
                                        </p:attrNameLst>
                                      </p:cBhvr>
                                      <p:tavLst>
                                        <p:tav tm="0">
                                          <p:val>
                                            <p:strVal val="#ppt_x"/>
                                          </p:val>
                                        </p:tav>
                                        <p:tav tm="100000">
                                          <p:val>
                                            <p:strVal val="#ppt_x"/>
                                          </p:val>
                                        </p:tav>
                                      </p:tavLst>
                                    </p:anim>
                                    <p:anim calcmode="lin" valueType="num">
                                      <p:cBhvr>
                                        <p:cTn id="9" dur="900" decel="100000" fill="hold"/>
                                        <p:tgtEl>
                                          <p:spTgt spid="246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462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4621"/>
                                        </p:tgtEl>
                                        <p:attrNameLst>
                                          <p:attrName>style.visibility</p:attrName>
                                        </p:attrNameLst>
                                      </p:cBhvr>
                                      <p:to>
                                        <p:strVal val="visible"/>
                                      </p:to>
                                    </p:set>
                                    <p:anim calcmode="lin" valueType="num">
                                      <p:cBhvr>
                                        <p:cTn id="14" dur="500" fill="hold"/>
                                        <p:tgtEl>
                                          <p:spTgt spid="24621"/>
                                        </p:tgtEl>
                                        <p:attrNameLst>
                                          <p:attrName>ppt_x</p:attrName>
                                        </p:attrNameLst>
                                      </p:cBhvr>
                                      <p:tavLst>
                                        <p:tav tm="0">
                                          <p:val>
                                            <p:strVal val="0-#ppt_w/2"/>
                                          </p:val>
                                        </p:tav>
                                        <p:tav tm="100000">
                                          <p:val>
                                            <p:strVal val="#ppt_x"/>
                                          </p:val>
                                        </p:tav>
                                      </p:tavLst>
                                    </p:anim>
                                    <p:anim calcmode="lin" valueType="num">
                                      <p:cBhvr>
                                        <p:cTn id="15" dur="500" fill="hold"/>
                                        <p:tgtEl>
                                          <p:spTgt spid="24621"/>
                                        </p:tgtEl>
                                        <p:attrNameLst>
                                          <p:attrName>ppt_y</p:attrName>
                                        </p:attrNameLst>
                                      </p:cBhvr>
                                      <p:tavLst>
                                        <p:tav tm="0">
                                          <p:val>
                                            <p:strVal val="#ppt_y"/>
                                          </p:val>
                                        </p:tav>
                                        <p:tav tm="100000">
                                          <p:val>
                                            <p:strVal val="#ppt_y"/>
                                          </p:val>
                                        </p:tav>
                                      </p:tavLst>
                                    </p:anim>
                                  </p:childTnLst>
                                </p:cTn>
                              </p:par>
                              <p:par>
                                <p:cTn id="16" presetID="8" presetClass="emph" presetSubtype="0" fill="hold" grpId="1" nodeType="withEffect">
                                  <p:stCondLst>
                                    <p:cond delay="0"/>
                                  </p:stCondLst>
                                  <p:childTnLst>
                                    <p:animRot by="43200000">
                                      <p:cBhvr>
                                        <p:cTn id="17" dur="400" fill="hold"/>
                                        <p:tgtEl>
                                          <p:spTgt spid="24621"/>
                                        </p:tgtEl>
                                        <p:attrNameLst>
                                          <p:attrName>r</p:attrName>
                                        </p:attrNameLst>
                                      </p:cBhvr>
                                    </p:animRot>
                                  </p:childTnLst>
                                </p:cTn>
                              </p:par>
                              <p:par>
                                <p:cTn id="18" presetID="42" presetClass="entr" presetSubtype="0" fill="hold" grpId="0" nodeType="withEffect">
                                  <p:stCondLst>
                                    <p:cond delay="0"/>
                                  </p:stCondLst>
                                  <p:childTnLst>
                                    <p:set>
                                      <p:cBhvr>
                                        <p:cTn id="19" dur="1" fill="hold">
                                          <p:stCondLst>
                                            <p:cond delay="0"/>
                                          </p:stCondLst>
                                        </p:cTn>
                                        <p:tgtEl>
                                          <p:spTgt spid="24625"/>
                                        </p:tgtEl>
                                        <p:attrNameLst>
                                          <p:attrName>style.visibility</p:attrName>
                                        </p:attrNameLst>
                                      </p:cBhvr>
                                      <p:to>
                                        <p:strVal val="visible"/>
                                      </p:to>
                                    </p:set>
                                    <p:animEffect filter="fade">
                                      <p:cBhvr>
                                        <p:cTn id="20" dur="1000"/>
                                        <p:tgtEl>
                                          <p:spTgt spid="24625"/>
                                        </p:tgtEl>
                                      </p:cBhvr>
                                    </p:animEffect>
                                    <p:anim calcmode="lin" valueType="num">
                                      <p:cBhvr>
                                        <p:cTn id="21" dur="1000" fill="hold"/>
                                        <p:tgtEl>
                                          <p:spTgt spid="24625"/>
                                        </p:tgtEl>
                                        <p:attrNameLst>
                                          <p:attrName>ppt_x</p:attrName>
                                        </p:attrNameLst>
                                      </p:cBhvr>
                                      <p:tavLst>
                                        <p:tav tm="0">
                                          <p:val>
                                            <p:strVal val="#ppt_x"/>
                                          </p:val>
                                        </p:tav>
                                        <p:tav tm="100000">
                                          <p:val>
                                            <p:strVal val="#ppt_x"/>
                                          </p:val>
                                        </p:tav>
                                      </p:tavLst>
                                    </p:anim>
                                    <p:anim calcmode="lin" valueType="num">
                                      <p:cBhvr>
                                        <p:cTn id="22" dur="1000" fill="hold"/>
                                        <p:tgtEl>
                                          <p:spTgt spid="246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21" grpId="0" bldLvl="0"/>
      <p:bldP spid="24621" grpId="1" bldLvl="0"/>
      <p:bldP spid="24622" grpId="0" bldLvl="0"/>
      <p:bldP spid="24625" grpId="0" bldLvl="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1"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58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2460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24610" name="组合 24609"/>
          <p:cNvGrpSpPr/>
          <p:nvPr/>
        </p:nvGrpSpPr>
        <p:grpSpPr>
          <a:xfrm>
            <a:off x="1883410" y="512763"/>
            <a:ext cx="539750" cy="539750"/>
            <a:chOff x="0" y="0"/>
            <a:chExt cx="540000" cy="540000"/>
          </a:xfrm>
        </p:grpSpPr>
        <p:sp>
          <p:nvSpPr>
            <p:cNvPr id="2461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461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8</a:t>
              </a:r>
              <a:endParaRPr lang="en-US" dirty="0">
                <a:ea typeface="宋体" panose="02010600030101010101" pitchFamily="2" charset="-122"/>
              </a:endParaRPr>
            </a:p>
          </p:txBody>
        </p:sp>
      </p:grpSp>
      <p:sp>
        <p:nvSpPr>
          <p:cNvPr id="24613"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健康自我意识的标准</a:t>
            </a:r>
            <a:endParaRPr lang="zh-CN" altLang="en-US" dirty="0">
              <a:ea typeface="宋体" panose="02010600030101010101" pitchFamily="2" charset="-122"/>
            </a:endParaRPr>
          </a:p>
        </p:txBody>
      </p:sp>
      <p:sp>
        <p:nvSpPr>
          <p:cNvPr id="24614" name="TextBox 25"/>
          <p:cNvSpPr/>
          <p:nvPr/>
        </p:nvSpPr>
        <p:spPr>
          <a:xfrm>
            <a:off x="10703560" y="1052513"/>
            <a:ext cx="640080" cy="384810"/>
          </a:xfrm>
          <a:prstGeom prst="rect">
            <a:avLst/>
          </a:prstGeom>
          <a:noFill/>
          <a:ln w="9525">
            <a:noFill/>
          </a:ln>
        </p:spPr>
        <p:txBody>
          <a:bodyPr wrap="none">
            <a:spAutoFit/>
          </a:bodyPr>
          <a:p>
            <a:pPr lvl="0" algn="l">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概念</a:t>
            </a:r>
            <a:endParaRPr lang="zh-CN" altLang="en-US" dirty="0">
              <a:ea typeface="宋体" panose="02010600030101010101" pitchFamily="2" charset="-122"/>
            </a:endParaRPr>
          </a:p>
        </p:txBody>
      </p:sp>
      <p:sp>
        <p:nvSpPr>
          <p:cNvPr id="2461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24616" name="组合 24615"/>
          <p:cNvGrpSpPr/>
          <p:nvPr/>
        </p:nvGrpSpPr>
        <p:grpSpPr>
          <a:xfrm>
            <a:off x="1846898" y="6015038"/>
            <a:ext cx="7777162" cy="828675"/>
            <a:chOff x="0" y="0"/>
            <a:chExt cx="7776656" cy="828000"/>
          </a:xfrm>
        </p:grpSpPr>
        <p:sp>
          <p:nvSpPr>
            <p:cNvPr id="24617" name="矩形 16"/>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24618"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24620" name="椭圆 24"/>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24621" name="TextBox 26"/>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灵活主动地发展自我</a:t>
            </a:r>
            <a:endParaRPr lang="zh-CN" altLang="en-US" dirty="0">
              <a:ea typeface="宋体" panose="02010600030101010101" pitchFamily="2" charset="-122"/>
            </a:endParaRPr>
          </a:p>
        </p:txBody>
      </p:sp>
      <p:sp>
        <p:nvSpPr>
          <p:cNvPr id="24622" name="TextBox 27"/>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3</a:t>
            </a:r>
            <a:endParaRPr lang="en-US" dirty="0">
              <a:ea typeface="宋体" panose="02010600030101010101" pitchFamily="2" charset="-122"/>
            </a:endParaRPr>
          </a:p>
        </p:txBody>
      </p:sp>
      <p:sp>
        <p:nvSpPr>
          <p:cNvPr id="24624" name="矩形 20"/>
          <p:cNvSpPr>
            <a:spLocks noChangeAspect="1"/>
          </p:cNvSpPr>
          <p:nvPr/>
        </p:nvSpPr>
        <p:spPr>
          <a:xfrm>
            <a:off x="2136140" y="4154805"/>
            <a:ext cx="9757410" cy="1577975"/>
          </a:xfrm>
          <a:prstGeom prst="rect">
            <a:avLst/>
          </a:prstGeom>
          <a:noFill/>
          <a:ln w="9525" cap="flat" cmpd="sng">
            <a:solidFill>
              <a:srgbClr val="92D050"/>
            </a:solidFill>
            <a:prstDash val="dash"/>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24625" name="Text Box 44"/>
          <p:cNvSpPr/>
          <p:nvPr/>
        </p:nvSpPr>
        <p:spPr>
          <a:xfrm>
            <a:off x="2327910" y="4351655"/>
            <a:ext cx="9325610" cy="1192530"/>
          </a:xfrm>
          <a:prstGeom prst="rect">
            <a:avLst/>
          </a:prstGeom>
          <a:noFill/>
          <a:ln w="9525">
            <a:noFill/>
          </a:ln>
        </p:spPr>
        <p:txBody>
          <a:bodyPr wrap="square">
            <a:spAutoFit/>
          </a:bodyPr>
          <a:p>
            <a:pPr marL="0" lvl="0" indent="457200">
              <a:lnSpc>
                <a:spcPct val="134000"/>
              </a:lnSpc>
              <a:spcAft>
                <a:spcPts val="100"/>
              </a:spcAft>
            </a:pPr>
            <a:r>
              <a:rPr lang="zh-CN" altLang="en-US" dirty="0">
                <a:solidFill>
                  <a:schemeClr val="bg1">
                    <a:lumMod val="50000"/>
                  </a:schemeClr>
                </a:solidFill>
                <a:latin typeface="微软雅黑" panose="020B0503020204020204" charset="-122"/>
                <a:ea typeface="微软雅黑" panose="020B0503020204020204" charset="-122"/>
                <a:sym typeface="微软雅黑" panose="020B0503020204020204" charset="-122"/>
              </a:rPr>
              <a:t>自我意识是一个毕生发展的过程，因此中职学生应该把自我意识的状态看成是动态的、暂时的，应该在日常生活和社会交往的过程中，不断深入地了解自我、改造自我、完善自我，实现自我意识灵活主动的发展。</a:t>
            </a:r>
            <a:endParaRPr lang="zh-CN" altLang="en-US" dirty="0">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pic>
        <p:nvPicPr>
          <p:cNvPr id="2" name="图片 1" descr="C:\Users\cxy\Desktop\中职-《心理健康》\图\5712210615f17_1024.jpg5712210615f17_1024"/>
          <p:cNvPicPr>
            <a:picLocks noChangeAspect="1"/>
          </p:cNvPicPr>
          <p:nvPr/>
        </p:nvPicPr>
        <p:blipFill>
          <a:blip r:embed="rId3"/>
          <a:srcRect/>
          <a:stretch>
            <a:fillRect/>
          </a:stretch>
        </p:blipFill>
        <p:spPr>
          <a:xfrm>
            <a:off x="3618865" y="1446530"/>
            <a:ext cx="6485890" cy="2360295"/>
          </a:xfrm>
          <a:prstGeom prst="rect">
            <a:avLst/>
          </a:prstGeom>
        </p:spPr>
      </p:pic>
      <p:grpSp>
        <p:nvGrpSpPr>
          <p:cNvPr id="4" name="组合 3"/>
          <p:cNvGrpSpPr/>
          <p:nvPr/>
        </p:nvGrpSpPr>
        <p:grpSpPr>
          <a:xfrm>
            <a:off x="-42545" y="1123950"/>
            <a:ext cx="1748155" cy="5216525"/>
            <a:chOff x="-68" y="1770"/>
            <a:chExt cx="2753" cy="8215"/>
          </a:xfrm>
        </p:grpSpPr>
        <p:sp>
          <p:nvSpPr>
            <p:cNvPr id="3"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4"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4"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4"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4"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4"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4"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4622"/>
                                        </p:tgtEl>
                                        <p:attrNameLst>
                                          <p:attrName>style.visibility</p:attrName>
                                        </p:attrNameLst>
                                      </p:cBhvr>
                                      <p:to>
                                        <p:strVal val="visible"/>
                                      </p:to>
                                    </p:set>
                                    <p:animEffect filter="fade">
                                      <p:cBhvr>
                                        <p:cTn id="7" dur="1000"/>
                                        <p:tgtEl>
                                          <p:spTgt spid="24622"/>
                                        </p:tgtEl>
                                      </p:cBhvr>
                                    </p:animEffect>
                                    <p:anim calcmode="lin" valueType="num">
                                      <p:cBhvr>
                                        <p:cTn id="8" dur="1000" fill="hold"/>
                                        <p:tgtEl>
                                          <p:spTgt spid="24622"/>
                                        </p:tgtEl>
                                        <p:attrNameLst>
                                          <p:attrName>ppt_x</p:attrName>
                                        </p:attrNameLst>
                                      </p:cBhvr>
                                      <p:tavLst>
                                        <p:tav tm="0">
                                          <p:val>
                                            <p:strVal val="#ppt_x"/>
                                          </p:val>
                                        </p:tav>
                                        <p:tav tm="100000">
                                          <p:val>
                                            <p:strVal val="#ppt_x"/>
                                          </p:val>
                                        </p:tav>
                                      </p:tavLst>
                                    </p:anim>
                                    <p:anim calcmode="lin" valueType="num">
                                      <p:cBhvr>
                                        <p:cTn id="9" dur="900" decel="100000" fill="hold"/>
                                        <p:tgtEl>
                                          <p:spTgt spid="246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462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4621"/>
                                        </p:tgtEl>
                                        <p:attrNameLst>
                                          <p:attrName>style.visibility</p:attrName>
                                        </p:attrNameLst>
                                      </p:cBhvr>
                                      <p:to>
                                        <p:strVal val="visible"/>
                                      </p:to>
                                    </p:set>
                                    <p:anim calcmode="lin" valueType="num">
                                      <p:cBhvr>
                                        <p:cTn id="14" dur="500" fill="hold"/>
                                        <p:tgtEl>
                                          <p:spTgt spid="24621"/>
                                        </p:tgtEl>
                                        <p:attrNameLst>
                                          <p:attrName>ppt_x</p:attrName>
                                        </p:attrNameLst>
                                      </p:cBhvr>
                                      <p:tavLst>
                                        <p:tav tm="0">
                                          <p:val>
                                            <p:strVal val="0-#ppt_w/2"/>
                                          </p:val>
                                        </p:tav>
                                        <p:tav tm="100000">
                                          <p:val>
                                            <p:strVal val="#ppt_x"/>
                                          </p:val>
                                        </p:tav>
                                      </p:tavLst>
                                    </p:anim>
                                    <p:anim calcmode="lin" valueType="num">
                                      <p:cBhvr>
                                        <p:cTn id="15" dur="500" fill="hold"/>
                                        <p:tgtEl>
                                          <p:spTgt spid="24621"/>
                                        </p:tgtEl>
                                        <p:attrNameLst>
                                          <p:attrName>ppt_y</p:attrName>
                                        </p:attrNameLst>
                                      </p:cBhvr>
                                      <p:tavLst>
                                        <p:tav tm="0">
                                          <p:val>
                                            <p:strVal val="#ppt_y"/>
                                          </p:val>
                                        </p:tav>
                                        <p:tav tm="100000">
                                          <p:val>
                                            <p:strVal val="#ppt_y"/>
                                          </p:val>
                                        </p:tav>
                                      </p:tavLst>
                                    </p:anim>
                                  </p:childTnLst>
                                </p:cTn>
                              </p:par>
                              <p:par>
                                <p:cTn id="16" presetID="8" presetClass="emph" presetSubtype="0" fill="hold" grpId="1" nodeType="withEffect">
                                  <p:stCondLst>
                                    <p:cond delay="0"/>
                                  </p:stCondLst>
                                  <p:childTnLst>
                                    <p:animRot by="43200000">
                                      <p:cBhvr>
                                        <p:cTn id="17" dur="400" fill="hold"/>
                                        <p:tgtEl>
                                          <p:spTgt spid="24621"/>
                                        </p:tgtEl>
                                        <p:attrNameLst>
                                          <p:attrName>r</p:attrName>
                                        </p:attrNameLst>
                                      </p:cBhvr>
                                    </p:animRot>
                                  </p:childTnLst>
                                </p:cTn>
                              </p:par>
                              <p:par>
                                <p:cTn id="18" presetID="42" presetClass="entr" presetSubtype="0" fill="hold" grpId="0" nodeType="withEffect">
                                  <p:stCondLst>
                                    <p:cond delay="0"/>
                                  </p:stCondLst>
                                  <p:childTnLst>
                                    <p:set>
                                      <p:cBhvr>
                                        <p:cTn id="19" dur="1" fill="hold">
                                          <p:stCondLst>
                                            <p:cond delay="0"/>
                                          </p:stCondLst>
                                        </p:cTn>
                                        <p:tgtEl>
                                          <p:spTgt spid="24625"/>
                                        </p:tgtEl>
                                        <p:attrNameLst>
                                          <p:attrName>style.visibility</p:attrName>
                                        </p:attrNameLst>
                                      </p:cBhvr>
                                      <p:to>
                                        <p:strVal val="visible"/>
                                      </p:to>
                                    </p:set>
                                    <p:animEffect filter="fade">
                                      <p:cBhvr>
                                        <p:cTn id="20" dur="1000"/>
                                        <p:tgtEl>
                                          <p:spTgt spid="24625"/>
                                        </p:tgtEl>
                                      </p:cBhvr>
                                    </p:animEffect>
                                    <p:anim calcmode="lin" valueType="num">
                                      <p:cBhvr>
                                        <p:cTn id="21" dur="1000" fill="hold"/>
                                        <p:tgtEl>
                                          <p:spTgt spid="24625"/>
                                        </p:tgtEl>
                                        <p:attrNameLst>
                                          <p:attrName>ppt_x</p:attrName>
                                        </p:attrNameLst>
                                      </p:cBhvr>
                                      <p:tavLst>
                                        <p:tav tm="0">
                                          <p:val>
                                            <p:strVal val="#ppt_x"/>
                                          </p:val>
                                        </p:tav>
                                        <p:tav tm="100000">
                                          <p:val>
                                            <p:strVal val="#ppt_x"/>
                                          </p:val>
                                        </p:tav>
                                      </p:tavLst>
                                    </p:anim>
                                    <p:anim calcmode="lin" valueType="num">
                                      <p:cBhvr>
                                        <p:cTn id="22" dur="1000" fill="hold"/>
                                        <p:tgtEl>
                                          <p:spTgt spid="246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21" grpId="0" bldLvl="0"/>
      <p:bldP spid="24621" grpId="1" bldLvl="0"/>
      <p:bldP spid="24622" grpId="0" bldLvl="0"/>
      <p:bldP spid="24625" grpId="0" bldLvl="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1"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58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2460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24610" name="组合 24609"/>
          <p:cNvGrpSpPr/>
          <p:nvPr/>
        </p:nvGrpSpPr>
        <p:grpSpPr>
          <a:xfrm>
            <a:off x="1883410" y="512763"/>
            <a:ext cx="539750" cy="539750"/>
            <a:chOff x="0" y="0"/>
            <a:chExt cx="540000" cy="540000"/>
          </a:xfrm>
        </p:grpSpPr>
        <p:sp>
          <p:nvSpPr>
            <p:cNvPr id="2461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461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8</a:t>
              </a:r>
              <a:endParaRPr lang="en-US" dirty="0">
                <a:ea typeface="宋体" panose="02010600030101010101" pitchFamily="2" charset="-122"/>
              </a:endParaRPr>
            </a:p>
          </p:txBody>
        </p:sp>
      </p:grpSp>
      <p:sp>
        <p:nvSpPr>
          <p:cNvPr id="24613"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健康自我意识的标准</a:t>
            </a:r>
            <a:endParaRPr lang="zh-CN" altLang="en-US" dirty="0">
              <a:ea typeface="宋体" panose="02010600030101010101" pitchFamily="2" charset="-122"/>
            </a:endParaRPr>
          </a:p>
        </p:txBody>
      </p:sp>
      <p:sp>
        <p:nvSpPr>
          <p:cNvPr id="24614" name="TextBox 25"/>
          <p:cNvSpPr/>
          <p:nvPr/>
        </p:nvSpPr>
        <p:spPr>
          <a:xfrm>
            <a:off x="10703560" y="1052513"/>
            <a:ext cx="640080" cy="384810"/>
          </a:xfrm>
          <a:prstGeom prst="rect">
            <a:avLst/>
          </a:prstGeom>
          <a:noFill/>
          <a:ln w="9525">
            <a:noFill/>
          </a:ln>
        </p:spPr>
        <p:txBody>
          <a:bodyPr wrap="none">
            <a:spAutoFit/>
          </a:bodyPr>
          <a:p>
            <a:pPr lvl="0" algn="l">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概念</a:t>
            </a:r>
            <a:endParaRPr lang="zh-CN" altLang="en-US" dirty="0">
              <a:ea typeface="宋体" panose="02010600030101010101" pitchFamily="2" charset="-122"/>
            </a:endParaRPr>
          </a:p>
        </p:txBody>
      </p:sp>
      <p:sp>
        <p:nvSpPr>
          <p:cNvPr id="2461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24616" name="组合 24615"/>
          <p:cNvGrpSpPr/>
          <p:nvPr/>
        </p:nvGrpSpPr>
        <p:grpSpPr>
          <a:xfrm>
            <a:off x="1846898" y="6015038"/>
            <a:ext cx="7777162" cy="828675"/>
            <a:chOff x="0" y="0"/>
            <a:chExt cx="7776656" cy="828000"/>
          </a:xfrm>
        </p:grpSpPr>
        <p:sp>
          <p:nvSpPr>
            <p:cNvPr id="24617" name="矩形 16"/>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24618"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24620" name="椭圆 24"/>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24621" name="TextBox 26"/>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独立并与外界变化保持协调</a:t>
            </a:r>
            <a:endParaRPr lang="zh-CN" altLang="en-US" dirty="0">
              <a:ea typeface="宋体" panose="02010600030101010101" pitchFamily="2" charset="-122"/>
            </a:endParaRPr>
          </a:p>
        </p:txBody>
      </p:sp>
      <p:sp>
        <p:nvSpPr>
          <p:cNvPr id="24622" name="TextBox 27"/>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4</a:t>
            </a:r>
            <a:endParaRPr lang="en-US" dirty="0">
              <a:ea typeface="宋体" panose="02010600030101010101" pitchFamily="2" charset="-122"/>
            </a:endParaRPr>
          </a:p>
        </p:txBody>
      </p:sp>
      <p:sp>
        <p:nvSpPr>
          <p:cNvPr id="24624" name="矩形 20"/>
          <p:cNvSpPr>
            <a:spLocks noChangeAspect="1"/>
          </p:cNvSpPr>
          <p:nvPr/>
        </p:nvSpPr>
        <p:spPr>
          <a:xfrm>
            <a:off x="2136140" y="4154805"/>
            <a:ext cx="9757410" cy="1577975"/>
          </a:xfrm>
          <a:prstGeom prst="rect">
            <a:avLst/>
          </a:prstGeom>
          <a:noFill/>
          <a:ln w="9525" cap="flat" cmpd="sng">
            <a:solidFill>
              <a:srgbClr val="92D050"/>
            </a:solidFill>
            <a:prstDash val="dash"/>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24625" name="Text Box 44"/>
          <p:cNvSpPr/>
          <p:nvPr/>
        </p:nvSpPr>
        <p:spPr>
          <a:xfrm>
            <a:off x="2327910" y="4351655"/>
            <a:ext cx="9325610" cy="1192530"/>
          </a:xfrm>
          <a:prstGeom prst="rect">
            <a:avLst/>
          </a:prstGeom>
          <a:noFill/>
          <a:ln w="9525">
            <a:noFill/>
          </a:ln>
        </p:spPr>
        <p:txBody>
          <a:bodyPr wrap="square">
            <a:spAutoFit/>
          </a:bodyPr>
          <a:p>
            <a:pPr marL="0" lvl="0" indent="457200">
              <a:lnSpc>
                <a:spcPct val="134000"/>
              </a:lnSpc>
              <a:spcAft>
                <a:spcPts val="100"/>
              </a:spcAft>
            </a:pPr>
            <a:r>
              <a:rPr lang="zh-CN" altLang="en-US" dirty="0">
                <a:solidFill>
                  <a:schemeClr val="bg1">
                    <a:lumMod val="50000"/>
                  </a:schemeClr>
                </a:solidFill>
                <a:latin typeface="微软雅黑" panose="020B0503020204020204" charset="-122"/>
                <a:ea typeface="微软雅黑" panose="020B0503020204020204" charset="-122"/>
                <a:sym typeface="微软雅黑" panose="020B0503020204020204" charset="-122"/>
              </a:rPr>
              <a:t>中职学生作为一个日渐成熟的个体，面对纷繁复杂的信息刺激，应该保有相对独立的自我意识，能够承担自己情感和行为的全部责任，同时并不游离于社会环境之外，必须与外界变化保持协调。</a:t>
            </a:r>
            <a:endParaRPr lang="zh-CN" altLang="en-US" dirty="0">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pic>
        <p:nvPicPr>
          <p:cNvPr id="2" name="图片 1" descr="C:\Users\cxy\Desktop\中职-《心理健康》\图\20150303100835959.jpg20150303100835959"/>
          <p:cNvPicPr>
            <a:picLocks noChangeAspect="1"/>
          </p:cNvPicPr>
          <p:nvPr/>
        </p:nvPicPr>
        <p:blipFill>
          <a:blip r:embed="rId3"/>
          <a:srcRect/>
          <a:stretch>
            <a:fillRect/>
          </a:stretch>
        </p:blipFill>
        <p:spPr>
          <a:xfrm>
            <a:off x="4143375" y="1446530"/>
            <a:ext cx="5436870" cy="2360295"/>
          </a:xfrm>
          <a:prstGeom prst="rect">
            <a:avLst/>
          </a:prstGeom>
        </p:spPr>
      </p:pic>
      <p:grpSp>
        <p:nvGrpSpPr>
          <p:cNvPr id="4" name="组合 3"/>
          <p:cNvGrpSpPr/>
          <p:nvPr/>
        </p:nvGrpSpPr>
        <p:grpSpPr>
          <a:xfrm>
            <a:off x="-42545" y="1123950"/>
            <a:ext cx="1748155" cy="5216525"/>
            <a:chOff x="-68" y="1770"/>
            <a:chExt cx="2753" cy="8215"/>
          </a:xfrm>
        </p:grpSpPr>
        <p:sp>
          <p:nvSpPr>
            <p:cNvPr id="3"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4"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4"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4"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4"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4"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4"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4622"/>
                                        </p:tgtEl>
                                        <p:attrNameLst>
                                          <p:attrName>style.visibility</p:attrName>
                                        </p:attrNameLst>
                                      </p:cBhvr>
                                      <p:to>
                                        <p:strVal val="visible"/>
                                      </p:to>
                                    </p:set>
                                    <p:animEffect filter="fade">
                                      <p:cBhvr>
                                        <p:cTn id="7" dur="1000"/>
                                        <p:tgtEl>
                                          <p:spTgt spid="24622"/>
                                        </p:tgtEl>
                                      </p:cBhvr>
                                    </p:animEffect>
                                    <p:anim calcmode="lin" valueType="num">
                                      <p:cBhvr>
                                        <p:cTn id="8" dur="1000" fill="hold"/>
                                        <p:tgtEl>
                                          <p:spTgt spid="24622"/>
                                        </p:tgtEl>
                                        <p:attrNameLst>
                                          <p:attrName>ppt_x</p:attrName>
                                        </p:attrNameLst>
                                      </p:cBhvr>
                                      <p:tavLst>
                                        <p:tav tm="0">
                                          <p:val>
                                            <p:strVal val="#ppt_x"/>
                                          </p:val>
                                        </p:tav>
                                        <p:tav tm="100000">
                                          <p:val>
                                            <p:strVal val="#ppt_x"/>
                                          </p:val>
                                        </p:tav>
                                      </p:tavLst>
                                    </p:anim>
                                    <p:anim calcmode="lin" valueType="num">
                                      <p:cBhvr>
                                        <p:cTn id="9" dur="900" decel="100000" fill="hold"/>
                                        <p:tgtEl>
                                          <p:spTgt spid="246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462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4621"/>
                                        </p:tgtEl>
                                        <p:attrNameLst>
                                          <p:attrName>style.visibility</p:attrName>
                                        </p:attrNameLst>
                                      </p:cBhvr>
                                      <p:to>
                                        <p:strVal val="visible"/>
                                      </p:to>
                                    </p:set>
                                    <p:anim calcmode="lin" valueType="num">
                                      <p:cBhvr>
                                        <p:cTn id="14" dur="500" fill="hold"/>
                                        <p:tgtEl>
                                          <p:spTgt spid="24621"/>
                                        </p:tgtEl>
                                        <p:attrNameLst>
                                          <p:attrName>ppt_x</p:attrName>
                                        </p:attrNameLst>
                                      </p:cBhvr>
                                      <p:tavLst>
                                        <p:tav tm="0">
                                          <p:val>
                                            <p:strVal val="0-#ppt_w/2"/>
                                          </p:val>
                                        </p:tav>
                                        <p:tav tm="100000">
                                          <p:val>
                                            <p:strVal val="#ppt_x"/>
                                          </p:val>
                                        </p:tav>
                                      </p:tavLst>
                                    </p:anim>
                                    <p:anim calcmode="lin" valueType="num">
                                      <p:cBhvr>
                                        <p:cTn id="15" dur="500" fill="hold"/>
                                        <p:tgtEl>
                                          <p:spTgt spid="24621"/>
                                        </p:tgtEl>
                                        <p:attrNameLst>
                                          <p:attrName>ppt_y</p:attrName>
                                        </p:attrNameLst>
                                      </p:cBhvr>
                                      <p:tavLst>
                                        <p:tav tm="0">
                                          <p:val>
                                            <p:strVal val="#ppt_y"/>
                                          </p:val>
                                        </p:tav>
                                        <p:tav tm="100000">
                                          <p:val>
                                            <p:strVal val="#ppt_y"/>
                                          </p:val>
                                        </p:tav>
                                      </p:tavLst>
                                    </p:anim>
                                  </p:childTnLst>
                                </p:cTn>
                              </p:par>
                              <p:par>
                                <p:cTn id="16" presetID="8" presetClass="emph" presetSubtype="0" fill="hold" grpId="1" nodeType="withEffect">
                                  <p:stCondLst>
                                    <p:cond delay="0"/>
                                  </p:stCondLst>
                                  <p:childTnLst>
                                    <p:animRot by="43200000">
                                      <p:cBhvr>
                                        <p:cTn id="17" dur="400" fill="hold"/>
                                        <p:tgtEl>
                                          <p:spTgt spid="24621"/>
                                        </p:tgtEl>
                                        <p:attrNameLst>
                                          <p:attrName>r</p:attrName>
                                        </p:attrNameLst>
                                      </p:cBhvr>
                                    </p:animRot>
                                  </p:childTnLst>
                                </p:cTn>
                              </p:par>
                              <p:par>
                                <p:cTn id="18" presetID="42" presetClass="entr" presetSubtype="0" fill="hold" grpId="0" nodeType="withEffect">
                                  <p:stCondLst>
                                    <p:cond delay="0"/>
                                  </p:stCondLst>
                                  <p:childTnLst>
                                    <p:set>
                                      <p:cBhvr>
                                        <p:cTn id="19" dur="1" fill="hold">
                                          <p:stCondLst>
                                            <p:cond delay="0"/>
                                          </p:stCondLst>
                                        </p:cTn>
                                        <p:tgtEl>
                                          <p:spTgt spid="24625"/>
                                        </p:tgtEl>
                                        <p:attrNameLst>
                                          <p:attrName>style.visibility</p:attrName>
                                        </p:attrNameLst>
                                      </p:cBhvr>
                                      <p:to>
                                        <p:strVal val="visible"/>
                                      </p:to>
                                    </p:set>
                                    <p:animEffect filter="fade">
                                      <p:cBhvr>
                                        <p:cTn id="20" dur="1000"/>
                                        <p:tgtEl>
                                          <p:spTgt spid="24625"/>
                                        </p:tgtEl>
                                      </p:cBhvr>
                                    </p:animEffect>
                                    <p:anim calcmode="lin" valueType="num">
                                      <p:cBhvr>
                                        <p:cTn id="21" dur="1000" fill="hold"/>
                                        <p:tgtEl>
                                          <p:spTgt spid="24625"/>
                                        </p:tgtEl>
                                        <p:attrNameLst>
                                          <p:attrName>ppt_x</p:attrName>
                                        </p:attrNameLst>
                                      </p:cBhvr>
                                      <p:tavLst>
                                        <p:tav tm="0">
                                          <p:val>
                                            <p:strVal val="#ppt_x"/>
                                          </p:val>
                                        </p:tav>
                                        <p:tav tm="100000">
                                          <p:val>
                                            <p:strVal val="#ppt_x"/>
                                          </p:val>
                                        </p:tav>
                                      </p:tavLst>
                                    </p:anim>
                                    <p:anim calcmode="lin" valueType="num">
                                      <p:cBhvr>
                                        <p:cTn id="22" dur="1000" fill="hold"/>
                                        <p:tgtEl>
                                          <p:spTgt spid="246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21" grpId="0" bldLvl="0"/>
      <p:bldP spid="24621" grpId="1" bldLvl="0"/>
      <p:bldP spid="24622" grpId="0" bldLvl="0"/>
      <p:bldP spid="24625" grpId="0" bldLvl="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1"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58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2460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24610" name="组合 24609"/>
          <p:cNvGrpSpPr/>
          <p:nvPr/>
        </p:nvGrpSpPr>
        <p:grpSpPr>
          <a:xfrm>
            <a:off x="1883410" y="512763"/>
            <a:ext cx="539750" cy="539750"/>
            <a:chOff x="0" y="0"/>
            <a:chExt cx="540000" cy="540000"/>
          </a:xfrm>
        </p:grpSpPr>
        <p:sp>
          <p:nvSpPr>
            <p:cNvPr id="2461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461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8</a:t>
              </a:r>
              <a:endParaRPr lang="en-US" dirty="0">
                <a:ea typeface="宋体" panose="02010600030101010101" pitchFamily="2" charset="-122"/>
              </a:endParaRPr>
            </a:p>
          </p:txBody>
        </p:sp>
      </p:grpSp>
      <p:sp>
        <p:nvSpPr>
          <p:cNvPr id="24613"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健康自我意识的标准</a:t>
            </a:r>
            <a:endParaRPr lang="zh-CN" altLang="en-US" dirty="0">
              <a:ea typeface="宋体" panose="02010600030101010101" pitchFamily="2" charset="-122"/>
            </a:endParaRPr>
          </a:p>
        </p:txBody>
      </p:sp>
      <p:sp>
        <p:nvSpPr>
          <p:cNvPr id="24614" name="TextBox 25"/>
          <p:cNvSpPr/>
          <p:nvPr/>
        </p:nvSpPr>
        <p:spPr>
          <a:xfrm>
            <a:off x="10703560" y="1052513"/>
            <a:ext cx="640080" cy="384810"/>
          </a:xfrm>
          <a:prstGeom prst="rect">
            <a:avLst/>
          </a:prstGeom>
          <a:noFill/>
          <a:ln w="9525">
            <a:noFill/>
          </a:ln>
        </p:spPr>
        <p:txBody>
          <a:bodyPr wrap="none">
            <a:spAutoFit/>
          </a:bodyPr>
          <a:p>
            <a:pPr lvl="0" algn="l">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概念</a:t>
            </a:r>
            <a:endParaRPr lang="zh-CN" altLang="en-US" dirty="0">
              <a:ea typeface="宋体" panose="02010600030101010101" pitchFamily="2" charset="-122"/>
            </a:endParaRPr>
          </a:p>
        </p:txBody>
      </p:sp>
      <p:sp>
        <p:nvSpPr>
          <p:cNvPr id="2461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24616" name="组合 24615"/>
          <p:cNvGrpSpPr/>
          <p:nvPr/>
        </p:nvGrpSpPr>
        <p:grpSpPr>
          <a:xfrm>
            <a:off x="1846898" y="6015038"/>
            <a:ext cx="7777162" cy="828675"/>
            <a:chOff x="0" y="0"/>
            <a:chExt cx="7776656" cy="828000"/>
          </a:xfrm>
        </p:grpSpPr>
        <p:sp>
          <p:nvSpPr>
            <p:cNvPr id="24617" name="矩形 16"/>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24618"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24620" name="椭圆 24"/>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24621" name="TextBox 26"/>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自我认知、自我体验、自我调节协调一致</a:t>
            </a:r>
            <a:endParaRPr lang="zh-CN" altLang="en-US" dirty="0">
              <a:ea typeface="宋体" panose="02010600030101010101" pitchFamily="2" charset="-122"/>
            </a:endParaRPr>
          </a:p>
        </p:txBody>
      </p:sp>
      <p:sp>
        <p:nvSpPr>
          <p:cNvPr id="24622" name="TextBox 27"/>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5</a:t>
            </a:r>
            <a:endParaRPr lang="en-US" dirty="0">
              <a:ea typeface="宋体" panose="02010600030101010101" pitchFamily="2" charset="-122"/>
            </a:endParaRPr>
          </a:p>
        </p:txBody>
      </p:sp>
      <p:sp>
        <p:nvSpPr>
          <p:cNvPr id="24624" name="矩形 20"/>
          <p:cNvSpPr>
            <a:spLocks noChangeAspect="1"/>
          </p:cNvSpPr>
          <p:nvPr/>
        </p:nvSpPr>
        <p:spPr>
          <a:xfrm>
            <a:off x="2136140" y="4154805"/>
            <a:ext cx="9757410" cy="1577975"/>
          </a:xfrm>
          <a:prstGeom prst="rect">
            <a:avLst/>
          </a:prstGeom>
          <a:noFill/>
          <a:ln w="9525" cap="flat" cmpd="sng">
            <a:solidFill>
              <a:srgbClr val="92D050"/>
            </a:solidFill>
            <a:prstDash val="dash"/>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24625" name="Text Box 44"/>
          <p:cNvSpPr/>
          <p:nvPr/>
        </p:nvSpPr>
        <p:spPr>
          <a:xfrm>
            <a:off x="2327910" y="4351655"/>
            <a:ext cx="9325610" cy="1192530"/>
          </a:xfrm>
          <a:prstGeom prst="rect">
            <a:avLst/>
          </a:prstGeom>
          <a:noFill/>
          <a:ln w="9525">
            <a:noFill/>
          </a:ln>
        </p:spPr>
        <p:txBody>
          <a:bodyPr wrap="square">
            <a:spAutoFit/>
          </a:bodyPr>
          <a:p>
            <a:pPr marL="0" lvl="0" indent="457200">
              <a:lnSpc>
                <a:spcPct val="134000"/>
              </a:lnSpc>
              <a:spcAft>
                <a:spcPts val="100"/>
              </a:spcAft>
            </a:pPr>
            <a:r>
              <a:rPr lang="zh-CN" altLang="en-US" dirty="0">
                <a:solidFill>
                  <a:schemeClr val="bg1">
                    <a:lumMod val="50000"/>
                  </a:schemeClr>
                </a:solidFill>
                <a:latin typeface="微软雅黑" panose="020B0503020204020204" charset="-122"/>
                <a:ea typeface="微软雅黑" panose="020B0503020204020204" charset="-122"/>
                <a:sym typeface="微软雅黑" panose="020B0503020204020204" charset="-122"/>
              </a:rPr>
              <a:t>自我认知、自我体验、自我调节有着内在的相互关联，三者应该相互协调逐渐达到动态平衡。比如，当个体具有过高的自我评价，便会有自负的情绪体验，此时自我调节应该发挥调整自我认知和自我体验的功能，而不是盲目地麻痹自己极端自负。</a:t>
            </a:r>
            <a:endParaRPr lang="zh-CN" altLang="en-US" dirty="0">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pic>
        <p:nvPicPr>
          <p:cNvPr id="2" name="图片 1" descr="C:\Users\cxy\Desktop\中职-《心理健康》\图\0026PYBtgy6H2CM43EW16&amp;690.png0026PYBtgy6H2CM43EW16&amp;690"/>
          <p:cNvPicPr>
            <a:picLocks noChangeAspect="1"/>
          </p:cNvPicPr>
          <p:nvPr/>
        </p:nvPicPr>
        <p:blipFill>
          <a:blip r:embed="rId3"/>
          <a:srcRect/>
          <a:stretch>
            <a:fillRect/>
          </a:stretch>
        </p:blipFill>
        <p:spPr>
          <a:xfrm>
            <a:off x="4143375" y="1500823"/>
            <a:ext cx="5436870" cy="2251710"/>
          </a:xfrm>
          <a:prstGeom prst="rect">
            <a:avLst/>
          </a:prstGeom>
        </p:spPr>
      </p:pic>
      <p:grpSp>
        <p:nvGrpSpPr>
          <p:cNvPr id="4" name="组合 3"/>
          <p:cNvGrpSpPr/>
          <p:nvPr/>
        </p:nvGrpSpPr>
        <p:grpSpPr>
          <a:xfrm>
            <a:off x="-42545" y="1123950"/>
            <a:ext cx="1748155" cy="5216525"/>
            <a:chOff x="-68" y="1770"/>
            <a:chExt cx="2753" cy="8215"/>
          </a:xfrm>
        </p:grpSpPr>
        <p:sp>
          <p:nvSpPr>
            <p:cNvPr id="3"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4"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4"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4"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4"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4"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4"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4622"/>
                                        </p:tgtEl>
                                        <p:attrNameLst>
                                          <p:attrName>style.visibility</p:attrName>
                                        </p:attrNameLst>
                                      </p:cBhvr>
                                      <p:to>
                                        <p:strVal val="visible"/>
                                      </p:to>
                                    </p:set>
                                    <p:animEffect filter="fade">
                                      <p:cBhvr>
                                        <p:cTn id="7" dur="1000"/>
                                        <p:tgtEl>
                                          <p:spTgt spid="24622"/>
                                        </p:tgtEl>
                                      </p:cBhvr>
                                    </p:animEffect>
                                    <p:anim calcmode="lin" valueType="num">
                                      <p:cBhvr>
                                        <p:cTn id="8" dur="1000" fill="hold"/>
                                        <p:tgtEl>
                                          <p:spTgt spid="24622"/>
                                        </p:tgtEl>
                                        <p:attrNameLst>
                                          <p:attrName>ppt_x</p:attrName>
                                        </p:attrNameLst>
                                      </p:cBhvr>
                                      <p:tavLst>
                                        <p:tav tm="0">
                                          <p:val>
                                            <p:strVal val="#ppt_x"/>
                                          </p:val>
                                        </p:tav>
                                        <p:tav tm="100000">
                                          <p:val>
                                            <p:strVal val="#ppt_x"/>
                                          </p:val>
                                        </p:tav>
                                      </p:tavLst>
                                    </p:anim>
                                    <p:anim calcmode="lin" valueType="num">
                                      <p:cBhvr>
                                        <p:cTn id="9" dur="900" decel="100000" fill="hold"/>
                                        <p:tgtEl>
                                          <p:spTgt spid="246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462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4621"/>
                                        </p:tgtEl>
                                        <p:attrNameLst>
                                          <p:attrName>style.visibility</p:attrName>
                                        </p:attrNameLst>
                                      </p:cBhvr>
                                      <p:to>
                                        <p:strVal val="visible"/>
                                      </p:to>
                                    </p:set>
                                    <p:anim calcmode="lin" valueType="num">
                                      <p:cBhvr>
                                        <p:cTn id="14" dur="500" fill="hold"/>
                                        <p:tgtEl>
                                          <p:spTgt spid="24621"/>
                                        </p:tgtEl>
                                        <p:attrNameLst>
                                          <p:attrName>ppt_x</p:attrName>
                                        </p:attrNameLst>
                                      </p:cBhvr>
                                      <p:tavLst>
                                        <p:tav tm="0">
                                          <p:val>
                                            <p:strVal val="0-#ppt_w/2"/>
                                          </p:val>
                                        </p:tav>
                                        <p:tav tm="100000">
                                          <p:val>
                                            <p:strVal val="#ppt_x"/>
                                          </p:val>
                                        </p:tav>
                                      </p:tavLst>
                                    </p:anim>
                                    <p:anim calcmode="lin" valueType="num">
                                      <p:cBhvr>
                                        <p:cTn id="15" dur="500" fill="hold"/>
                                        <p:tgtEl>
                                          <p:spTgt spid="24621"/>
                                        </p:tgtEl>
                                        <p:attrNameLst>
                                          <p:attrName>ppt_y</p:attrName>
                                        </p:attrNameLst>
                                      </p:cBhvr>
                                      <p:tavLst>
                                        <p:tav tm="0">
                                          <p:val>
                                            <p:strVal val="#ppt_y"/>
                                          </p:val>
                                        </p:tav>
                                        <p:tav tm="100000">
                                          <p:val>
                                            <p:strVal val="#ppt_y"/>
                                          </p:val>
                                        </p:tav>
                                      </p:tavLst>
                                    </p:anim>
                                  </p:childTnLst>
                                </p:cTn>
                              </p:par>
                              <p:par>
                                <p:cTn id="16" presetID="8" presetClass="emph" presetSubtype="0" fill="hold" grpId="1" nodeType="withEffect">
                                  <p:stCondLst>
                                    <p:cond delay="0"/>
                                  </p:stCondLst>
                                  <p:childTnLst>
                                    <p:animRot by="43200000">
                                      <p:cBhvr>
                                        <p:cTn id="17" dur="400" fill="hold"/>
                                        <p:tgtEl>
                                          <p:spTgt spid="24621"/>
                                        </p:tgtEl>
                                        <p:attrNameLst>
                                          <p:attrName>r</p:attrName>
                                        </p:attrNameLst>
                                      </p:cBhvr>
                                    </p:animRot>
                                  </p:childTnLst>
                                </p:cTn>
                              </p:par>
                              <p:par>
                                <p:cTn id="18" presetID="42" presetClass="entr" presetSubtype="0" fill="hold" grpId="0" nodeType="withEffect">
                                  <p:stCondLst>
                                    <p:cond delay="0"/>
                                  </p:stCondLst>
                                  <p:childTnLst>
                                    <p:set>
                                      <p:cBhvr>
                                        <p:cTn id="19" dur="1" fill="hold">
                                          <p:stCondLst>
                                            <p:cond delay="0"/>
                                          </p:stCondLst>
                                        </p:cTn>
                                        <p:tgtEl>
                                          <p:spTgt spid="24625"/>
                                        </p:tgtEl>
                                        <p:attrNameLst>
                                          <p:attrName>style.visibility</p:attrName>
                                        </p:attrNameLst>
                                      </p:cBhvr>
                                      <p:to>
                                        <p:strVal val="visible"/>
                                      </p:to>
                                    </p:set>
                                    <p:animEffect filter="fade">
                                      <p:cBhvr>
                                        <p:cTn id="20" dur="1000"/>
                                        <p:tgtEl>
                                          <p:spTgt spid="24625"/>
                                        </p:tgtEl>
                                      </p:cBhvr>
                                    </p:animEffect>
                                    <p:anim calcmode="lin" valueType="num">
                                      <p:cBhvr>
                                        <p:cTn id="21" dur="1000" fill="hold"/>
                                        <p:tgtEl>
                                          <p:spTgt spid="24625"/>
                                        </p:tgtEl>
                                        <p:attrNameLst>
                                          <p:attrName>ppt_x</p:attrName>
                                        </p:attrNameLst>
                                      </p:cBhvr>
                                      <p:tavLst>
                                        <p:tav tm="0">
                                          <p:val>
                                            <p:strVal val="#ppt_x"/>
                                          </p:val>
                                        </p:tav>
                                        <p:tav tm="100000">
                                          <p:val>
                                            <p:strVal val="#ppt_x"/>
                                          </p:val>
                                        </p:tav>
                                      </p:tavLst>
                                    </p:anim>
                                    <p:anim calcmode="lin" valueType="num">
                                      <p:cBhvr>
                                        <p:cTn id="22" dur="1000" fill="hold"/>
                                        <p:tgtEl>
                                          <p:spTgt spid="246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21" grpId="0" bldLvl="0"/>
      <p:bldP spid="24621" grpId="1" bldLvl="0"/>
      <p:bldP spid="24622" grpId="0" bldLvl="0"/>
      <p:bldP spid="24625" grpId="0" bldLvl="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7"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332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13346" name="矩形 123"/>
          <p:cNvSpPr/>
          <p:nvPr/>
        </p:nvSpPr>
        <p:spPr>
          <a:xfrm>
            <a:off x="3756660" y="1700530"/>
            <a:ext cx="7451725" cy="1655445"/>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3347" name="TextBox 126"/>
          <p:cNvSpPr/>
          <p:nvPr/>
        </p:nvSpPr>
        <p:spPr>
          <a:xfrm>
            <a:off x="3863975" y="1770698"/>
            <a:ext cx="4965700" cy="1588770"/>
          </a:xfrm>
          <a:prstGeom prst="rect">
            <a:avLst/>
          </a:prstGeom>
          <a:noFill/>
          <a:ln w="9525">
            <a:noFill/>
          </a:ln>
        </p:spPr>
        <p:txBody>
          <a:bodyPr wrap="square">
            <a:spAutoFit/>
          </a:bodyPr>
          <a:p>
            <a:pPr lvl="0" algn="l">
              <a:lnSpc>
                <a:spcPct val="100000"/>
              </a:lnSpc>
            </a:pPr>
            <a:r>
              <a:rPr lang="zh-CN" altLang="en-US" sz="3200" b="1" dirty="0">
                <a:solidFill>
                  <a:schemeClr val="bg1"/>
                </a:solidFill>
                <a:latin typeface="微软雅黑" panose="020B0503020204020204" charset="-122"/>
                <a:ea typeface="微软雅黑" panose="020B0503020204020204" charset="-122"/>
                <a:sym typeface="微软雅黑" panose="020B0503020204020204" charset="-122"/>
              </a:rPr>
              <a:t>学习单元二  我的自画像</a:t>
            </a:r>
            <a:r>
              <a:rPr lang="en-US" altLang="zh-CN" sz="3200" b="1" dirty="0">
                <a:solidFill>
                  <a:schemeClr val="bg1"/>
                </a:solidFill>
                <a:latin typeface="微软雅黑" panose="020B0503020204020204" charset="-122"/>
                <a:ea typeface="微软雅黑" panose="020B0503020204020204" charset="-122"/>
                <a:sym typeface="微软雅黑" panose="020B0503020204020204" charset="-122"/>
              </a:rPr>
              <a:t>——</a:t>
            </a:r>
            <a:r>
              <a:rPr lang="zh-CN" altLang="en-US" sz="3200" b="1" dirty="0">
                <a:solidFill>
                  <a:schemeClr val="bg1"/>
                </a:solidFill>
                <a:latin typeface="微软雅黑" panose="020B0503020204020204" charset="-122"/>
                <a:ea typeface="微软雅黑" panose="020B0503020204020204" charset="-122"/>
                <a:sym typeface="微软雅黑" panose="020B0503020204020204" charset="-122"/>
              </a:rPr>
              <a:t>中职学生自我意识的培养</a:t>
            </a:r>
            <a:endParaRPr lang="zh-CN" altLang="en-US" sz="320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13348" name="矩形 129"/>
          <p:cNvSpPr/>
          <p:nvPr/>
        </p:nvSpPr>
        <p:spPr>
          <a:xfrm>
            <a:off x="4774248"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01</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内涵、过程、规律</a:t>
            </a:r>
            <a:endParaRPr lang="zh-CN" altLang="en-US" dirty="0">
              <a:ea typeface="宋体" panose="02010600030101010101" pitchFamily="2" charset="-122"/>
            </a:endParaRPr>
          </a:p>
        </p:txBody>
      </p:sp>
      <p:sp>
        <p:nvSpPr>
          <p:cNvPr id="13349" name="矩形 131"/>
          <p:cNvSpPr/>
          <p:nvPr/>
        </p:nvSpPr>
        <p:spPr>
          <a:xfrm>
            <a:off x="6947535"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02</a:t>
            </a:r>
            <a:endParaRPr lang="zh-CN" altLang="en-US" sz="3200" dirty="0">
              <a:solidFill>
                <a:srgbClr val="FFFFFF"/>
              </a:solidFill>
              <a:latin typeface="Calibri" panose="020F0502020204030204" charset="0"/>
              <a:ea typeface="宋体" panose="02010600030101010101" pitchFamily="2" charset="-122"/>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特点、偏差、体验</a:t>
            </a:r>
            <a:endParaRPr lang="zh-CN" altLang="en-US" dirty="0">
              <a:ea typeface="宋体" panose="02010600030101010101" pitchFamily="2" charset="-122"/>
            </a:endParaRPr>
          </a:p>
        </p:txBody>
      </p:sp>
      <p:sp>
        <p:nvSpPr>
          <p:cNvPr id="13350" name="矩形 132"/>
          <p:cNvSpPr/>
          <p:nvPr/>
        </p:nvSpPr>
        <p:spPr>
          <a:xfrm>
            <a:off x="9119235"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03</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控制、标准、方法</a:t>
            </a:r>
            <a:endParaRPr lang="zh-CN" altLang="en-US" dirty="0">
              <a:ea typeface="宋体" panose="02010600030101010101" pitchFamily="2" charset="-122"/>
            </a:endParaRPr>
          </a:p>
        </p:txBody>
      </p:sp>
      <p:sp>
        <p:nvSpPr>
          <p:cNvPr id="13351" name="矩形 8"/>
          <p:cNvSpPr/>
          <p:nvPr/>
        </p:nvSpPr>
        <p:spPr>
          <a:xfrm>
            <a:off x="3359785" y="1700213"/>
            <a:ext cx="288925" cy="1655762"/>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13352" name="Picture 4" descr="C:\Users\user\Desktop\xpic2536.jpg"/>
          <p:cNvPicPr>
            <a:picLocks noChangeAspect="1"/>
          </p:cNvPicPr>
          <p:nvPr/>
        </p:nvPicPr>
        <p:blipFill>
          <a:blip r:embed="rId1"/>
          <a:srcRect b="4951"/>
          <a:stretch>
            <a:fillRect/>
          </a:stretch>
        </p:blipFill>
        <p:spPr>
          <a:xfrm>
            <a:off x="8903335" y="1844675"/>
            <a:ext cx="2160588" cy="1368425"/>
          </a:xfrm>
          <a:prstGeom prst="rect">
            <a:avLst/>
          </a:prstGeom>
          <a:blipFill rotWithShape="1">
            <a:blip r:embed="rId2"/>
            <a:srcRect b="4951"/>
            <a:stretch>
              <a:fillRect/>
            </a:stretch>
          </a:blipFill>
          <a:ln w="28575" cap="flat" cmpd="sng">
            <a:solidFill>
              <a:schemeClr val="bg1"/>
            </a:solidFill>
            <a:prstDash val="solid"/>
            <a:miter/>
            <a:headEnd type="none" w="med" len="med"/>
            <a:tailEnd type="none" w="med" len="med"/>
          </a:ln>
        </p:spPr>
      </p:pic>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7"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351"/>
                                        </p:tgtEl>
                                        <p:attrNameLst>
                                          <p:attrName>style.visibility</p:attrName>
                                        </p:attrNameLst>
                                      </p:cBhvr>
                                      <p:to>
                                        <p:strVal val="visible"/>
                                      </p:to>
                                    </p:set>
                                    <p:animEffect filter="wipe(left)">
                                      <p:cBhvr>
                                        <p:cTn id="7" dur="400"/>
                                        <p:tgtEl>
                                          <p:spTgt spid="13351"/>
                                        </p:tgtEl>
                                      </p:cBhvr>
                                    </p:animEffect>
                                  </p:childTnLst>
                                </p:cTn>
                              </p:par>
                              <p:par>
                                <p:cTn id="8" presetID="52" presetClass="entr" presetSubtype="0" fill="hold" nodeType="withEffect">
                                  <p:stCondLst>
                                    <p:cond delay="100"/>
                                  </p:stCondLst>
                                  <p:childTnLst>
                                    <p:set>
                                      <p:cBhvr>
                                        <p:cTn id="9" dur="1" fill="hold">
                                          <p:stCondLst>
                                            <p:cond delay="0"/>
                                          </p:stCondLst>
                                        </p:cTn>
                                        <p:tgtEl>
                                          <p:spTgt spid="13352"/>
                                        </p:tgtEl>
                                        <p:attrNameLst>
                                          <p:attrName>style.visibility</p:attrName>
                                        </p:attrNameLst>
                                      </p:cBhvr>
                                      <p:to>
                                        <p:strVal val="visible"/>
                                      </p:to>
                                    </p:set>
                                    <p:animScale>
                                      <p:cBhvr>
                                        <p:cTn id="10" dur="500" decel="50000" fill="hold">
                                          <p:stCondLst>
                                            <p:cond delay="0"/>
                                          </p:stCondLst>
                                        </p:cTn>
                                        <p:tgtEl>
                                          <p:spTgt spid="133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500" decel="50000" fill="hold">
                                          <p:stCondLst>
                                            <p:cond delay="0"/>
                                          </p:stCondLst>
                                        </p:cTn>
                                        <p:tgtEl>
                                          <p:spTgt spid="13352"/>
                                        </p:tgtEl>
                                        <p:attrNameLst>
                                          <p:attrName>ppt_x</p:attrName>
                                          <p:attrName>ppt_y</p:attrName>
                                        </p:attrNameLst>
                                      </p:cBhvr>
                                    </p:animMotion>
                                    <p:animEffect filter="fade">
                                      <p:cBhvr>
                                        <p:cTn id="12" dur="500"/>
                                        <p:tgtEl>
                                          <p:spTgt spid="13352"/>
                                        </p:tgtEl>
                                      </p:cBhvr>
                                    </p:animEffect>
                                  </p:childTnLst>
                                </p:cTn>
                              </p:par>
                              <p:par>
                                <p:cTn id="13" presetID="52" presetClass="entr" presetSubtype="0" fill="hold" grpId="0" nodeType="withEffect">
                                  <p:stCondLst>
                                    <p:cond delay="300"/>
                                  </p:stCondLst>
                                  <p:childTnLst>
                                    <p:set>
                                      <p:cBhvr>
                                        <p:cTn id="14" dur="1" fill="hold">
                                          <p:stCondLst>
                                            <p:cond delay="0"/>
                                          </p:stCondLst>
                                        </p:cTn>
                                        <p:tgtEl>
                                          <p:spTgt spid="13348"/>
                                        </p:tgtEl>
                                        <p:attrNameLst>
                                          <p:attrName>style.visibility</p:attrName>
                                        </p:attrNameLst>
                                      </p:cBhvr>
                                      <p:to>
                                        <p:strVal val="visible"/>
                                      </p:to>
                                    </p:set>
                                    <p:animScale>
                                      <p:cBhvr>
                                        <p:cTn id="15" dur="500" decel="50000" fill="hold">
                                          <p:stCondLst>
                                            <p:cond delay="0"/>
                                          </p:stCondLst>
                                        </p:cTn>
                                        <p:tgtEl>
                                          <p:spTgt spid="133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500" decel="50000" fill="hold">
                                          <p:stCondLst>
                                            <p:cond delay="0"/>
                                          </p:stCondLst>
                                        </p:cTn>
                                        <p:tgtEl>
                                          <p:spTgt spid="13348"/>
                                        </p:tgtEl>
                                        <p:attrNameLst>
                                          <p:attrName>ppt_x</p:attrName>
                                          <p:attrName>ppt_y</p:attrName>
                                        </p:attrNameLst>
                                      </p:cBhvr>
                                    </p:animMotion>
                                    <p:animEffect filter="fade">
                                      <p:cBhvr>
                                        <p:cTn id="17" dur="500"/>
                                        <p:tgtEl>
                                          <p:spTgt spid="13348"/>
                                        </p:tgtEl>
                                      </p:cBhvr>
                                    </p:animEffect>
                                  </p:childTnLst>
                                </p:cTn>
                              </p:par>
                              <p:par>
                                <p:cTn id="18" presetID="52" presetClass="entr" presetSubtype="0" fill="hold" grpId="0" nodeType="withEffect">
                                  <p:stCondLst>
                                    <p:cond delay="400"/>
                                  </p:stCondLst>
                                  <p:childTnLst>
                                    <p:set>
                                      <p:cBhvr>
                                        <p:cTn id="19" dur="1" fill="hold">
                                          <p:stCondLst>
                                            <p:cond delay="0"/>
                                          </p:stCondLst>
                                        </p:cTn>
                                        <p:tgtEl>
                                          <p:spTgt spid="13349"/>
                                        </p:tgtEl>
                                        <p:attrNameLst>
                                          <p:attrName>style.visibility</p:attrName>
                                        </p:attrNameLst>
                                      </p:cBhvr>
                                      <p:to>
                                        <p:strVal val="visible"/>
                                      </p:to>
                                    </p:set>
                                    <p:animScale>
                                      <p:cBhvr>
                                        <p:cTn id="20" dur="500" decel="50000" fill="hold">
                                          <p:stCondLst>
                                            <p:cond delay="0"/>
                                          </p:stCondLst>
                                        </p:cTn>
                                        <p:tgtEl>
                                          <p:spTgt spid="133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500" decel="50000" fill="hold">
                                          <p:stCondLst>
                                            <p:cond delay="0"/>
                                          </p:stCondLst>
                                        </p:cTn>
                                        <p:tgtEl>
                                          <p:spTgt spid="13349"/>
                                        </p:tgtEl>
                                        <p:attrNameLst>
                                          <p:attrName>ppt_x</p:attrName>
                                          <p:attrName>ppt_y</p:attrName>
                                        </p:attrNameLst>
                                      </p:cBhvr>
                                    </p:animMotion>
                                    <p:animEffect filter="fade">
                                      <p:cBhvr>
                                        <p:cTn id="22" dur="500"/>
                                        <p:tgtEl>
                                          <p:spTgt spid="13349"/>
                                        </p:tgtEl>
                                      </p:cBhvr>
                                    </p:animEffect>
                                  </p:childTnLst>
                                </p:cTn>
                              </p:par>
                              <p:par>
                                <p:cTn id="23" presetID="52" presetClass="entr" presetSubtype="0" fill="hold" grpId="0" nodeType="withEffect">
                                  <p:stCondLst>
                                    <p:cond delay="500"/>
                                  </p:stCondLst>
                                  <p:childTnLst>
                                    <p:set>
                                      <p:cBhvr>
                                        <p:cTn id="24" dur="1" fill="hold">
                                          <p:stCondLst>
                                            <p:cond delay="0"/>
                                          </p:stCondLst>
                                        </p:cTn>
                                        <p:tgtEl>
                                          <p:spTgt spid="13350"/>
                                        </p:tgtEl>
                                        <p:attrNameLst>
                                          <p:attrName>style.visibility</p:attrName>
                                        </p:attrNameLst>
                                      </p:cBhvr>
                                      <p:to>
                                        <p:strVal val="visible"/>
                                      </p:to>
                                    </p:set>
                                    <p:animScale>
                                      <p:cBhvr>
                                        <p:cTn id="25" dur="500" decel="50000" fill="hold">
                                          <p:stCondLst>
                                            <p:cond delay="0"/>
                                          </p:stCondLst>
                                        </p:cTn>
                                        <p:tgtEl>
                                          <p:spTgt spid="133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13350"/>
                                        </p:tgtEl>
                                        <p:attrNameLst>
                                          <p:attrName>ppt_x</p:attrName>
                                          <p:attrName>ppt_y</p:attrName>
                                        </p:attrNameLst>
                                      </p:cBhvr>
                                    </p:animMotion>
                                    <p:animEffect filter="fade">
                                      <p:cBhvr>
                                        <p:cTn id="27" dur="500"/>
                                        <p:tgtEl>
                                          <p:spTgt spid="13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48" grpId="0" bldLvl="0" animBg="1"/>
      <p:bldP spid="13349" grpId="0" bldLvl="0" animBg="1"/>
      <p:bldP spid="13350" grpId="0" bldLvl="0" animBg="1"/>
      <p:bldP spid="13351"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175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1778" name="组合 31777"/>
          <p:cNvGrpSpPr/>
          <p:nvPr/>
        </p:nvGrpSpPr>
        <p:grpSpPr>
          <a:xfrm>
            <a:off x="1883410" y="512763"/>
            <a:ext cx="539750" cy="539750"/>
            <a:chOff x="0" y="0"/>
            <a:chExt cx="540000" cy="540000"/>
          </a:xfrm>
        </p:grpSpPr>
        <p:sp>
          <p:nvSpPr>
            <p:cNvPr id="3177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178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9</a:t>
              </a:r>
              <a:endParaRPr lang="en-US" dirty="0">
                <a:ea typeface="宋体" panose="02010600030101010101" pitchFamily="2" charset="-122"/>
              </a:endParaRPr>
            </a:p>
          </p:txBody>
        </p:sp>
      </p:grpSp>
      <p:sp>
        <p:nvSpPr>
          <p:cNvPr id="31781"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培养健康自我意识的方法</a:t>
            </a:r>
            <a:endParaRPr lang="zh-CN" altLang="en-US" dirty="0">
              <a:ea typeface="宋体" panose="02010600030101010101" pitchFamily="2" charset="-122"/>
            </a:endParaRPr>
          </a:p>
        </p:txBody>
      </p:sp>
      <p:grpSp>
        <p:nvGrpSpPr>
          <p:cNvPr id="31783" name="组合 31782"/>
          <p:cNvGrpSpPr/>
          <p:nvPr/>
        </p:nvGrpSpPr>
        <p:grpSpPr>
          <a:xfrm>
            <a:off x="1846898" y="6015038"/>
            <a:ext cx="7777162" cy="828675"/>
            <a:chOff x="0" y="0"/>
            <a:chExt cx="7776656" cy="828000"/>
          </a:xfrm>
        </p:grpSpPr>
        <p:sp>
          <p:nvSpPr>
            <p:cNvPr id="31784"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1785"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31787"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1788"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正确认识自我</a:t>
            </a:r>
            <a:endParaRPr lang="zh-CN" altLang="en-US" dirty="0">
              <a:ea typeface="宋体" panose="02010600030101010101" pitchFamily="2" charset="-122"/>
            </a:endParaRPr>
          </a:p>
        </p:txBody>
      </p:sp>
      <p:sp>
        <p:nvSpPr>
          <p:cNvPr id="31789"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altLang="x-none" sz="3200" b="1" i="1" dirty="0">
                <a:solidFill>
                  <a:srgbClr val="7BC143"/>
                </a:solidFill>
                <a:latin typeface="Broadway" panose="04040905080B02020502" pitchFamily="2" charset="0"/>
                <a:ea typeface="DFPYeaSong-B5" pitchFamily="2" charset="-120"/>
                <a:sym typeface="Broadway" panose="04040905080B02020502" pitchFamily="2" charset="0"/>
              </a:rPr>
              <a:t>1</a:t>
            </a:r>
            <a:endParaRPr lang="zh-CN" altLang="en-US" dirty="0">
              <a:ea typeface="宋体" panose="02010600030101010101" pitchFamily="2" charset="-122"/>
            </a:endParaRPr>
          </a:p>
        </p:txBody>
      </p:sp>
      <p:pic>
        <p:nvPicPr>
          <p:cNvPr id="31790" name="Picture 2" descr="D:\360Downloads\pic\xpic6998.jpg"/>
          <p:cNvPicPr>
            <a:picLocks noChangeAspect="1"/>
          </p:cNvPicPr>
          <p:nvPr/>
        </p:nvPicPr>
        <p:blipFill>
          <a:blip r:embed="rId2"/>
          <a:stretch>
            <a:fillRect/>
          </a:stretch>
        </p:blipFill>
        <p:spPr>
          <a:xfrm>
            <a:off x="8039735" y="2205038"/>
            <a:ext cx="4168775" cy="2776537"/>
          </a:xfrm>
          <a:prstGeom prst="rect">
            <a:avLst/>
          </a:prstGeom>
          <a:noFill/>
          <a:ln w="19050" cap="flat" cmpd="sng">
            <a:solidFill>
              <a:srgbClr val="92D050"/>
            </a:solidFill>
            <a:prstDash val="solid"/>
            <a:miter/>
            <a:headEnd type="none" w="med" len="med"/>
            <a:tailEnd type="none" w="med" len="med"/>
          </a:ln>
        </p:spPr>
      </p:pic>
      <p:sp>
        <p:nvSpPr>
          <p:cNvPr id="31791" name="矩形 19"/>
          <p:cNvSpPr/>
          <p:nvPr/>
        </p:nvSpPr>
        <p:spPr>
          <a:xfrm>
            <a:off x="2567623" y="2378075"/>
            <a:ext cx="5311775" cy="2393950"/>
          </a:xfrm>
          <a:prstGeom prst="rect">
            <a:avLst/>
          </a:prstGeom>
          <a:noFill/>
          <a:ln w="9525">
            <a:noFill/>
          </a:ln>
        </p:spPr>
        <p:txBody>
          <a:bodyPr wrap="square">
            <a:spAutoFit/>
          </a:bodyPr>
          <a:p>
            <a:pPr marL="0" lvl="0" indent="457200">
              <a:lnSpc>
                <a:spcPct val="135000"/>
              </a:lnSpc>
            </a:pPr>
            <a:r>
              <a:rPr lang="zh-CN" altLang="en-US" sz="1600" dirty="0">
                <a:solidFill>
                  <a:schemeClr val="bg1">
                    <a:lumMod val="50000"/>
                  </a:schemeClr>
                </a:solidFill>
                <a:latin typeface="微软雅黑" panose="020B0503020204020204" charset="-122"/>
                <a:ea typeface="微软雅黑" panose="020B0503020204020204" charset="-122"/>
                <a:sym typeface="微软雅黑" panose="020B0503020204020204" charset="-122"/>
              </a:rPr>
              <a:t> 具体从以下几个方面着手：（1）养成自我省思的习惯，通过自我分析、他人反馈、角色扮演、社会比较、心理测试等途径，全面深刻地了解自我；（2）尺有所短，寸有所长，除了与他人横向比较，还需要与自己纵向比较，发展辩证的逻辑思维，客观正确地评价自我；（3）积极参加社会交往和实践活动，处理好自我与他人的关系，营造认识自我的良好的外部环境。</a:t>
            </a:r>
            <a:endParaRPr lang="zh-CN" altLang="en-US" sz="1600" dirty="0">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1792" name="矩形 21"/>
          <p:cNvSpPr>
            <a:spLocks noChangeAspect="1"/>
          </p:cNvSpPr>
          <p:nvPr/>
        </p:nvSpPr>
        <p:spPr>
          <a:xfrm>
            <a:off x="2351723" y="2205038"/>
            <a:ext cx="5688012" cy="2778125"/>
          </a:xfrm>
          <a:prstGeom prst="rect">
            <a:avLst/>
          </a:prstGeom>
          <a:noFill/>
          <a:ln w="19050" cap="flat" cmpd="sng">
            <a:solidFill>
              <a:srgbClr val="92D050"/>
            </a:solidFill>
            <a:prstDash val="solid"/>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3"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789"/>
                                        </p:tgtEl>
                                        <p:attrNameLst>
                                          <p:attrName>style.visibility</p:attrName>
                                        </p:attrNameLst>
                                      </p:cBhvr>
                                      <p:to>
                                        <p:strVal val="visible"/>
                                      </p:to>
                                    </p:set>
                                    <p:anim calcmode="lin" valueType="num">
                                      <p:cBhvr>
                                        <p:cTn id="7" dur="100" fill="hold"/>
                                        <p:tgtEl>
                                          <p:spTgt spid="31789"/>
                                        </p:tgtEl>
                                        <p:attrNameLst>
                                          <p:attrName>ppt_x</p:attrName>
                                        </p:attrNameLst>
                                      </p:cBhvr>
                                      <p:tavLst>
                                        <p:tav tm="0">
                                          <p:val>
                                            <p:strVal val="0-#ppt_w/2"/>
                                          </p:val>
                                        </p:tav>
                                        <p:tav tm="100000">
                                          <p:val>
                                            <p:strVal val="#ppt_x"/>
                                          </p:val>
                                        </p:tav>
                                      </p:tavLst>
                                    </p:anim>
                                    <p:anim calcmode="lin" valueType="num">
                                      <p:cBhvr>
                                        <p:cTn id="8" dur="100" fill="hold"/>
                                        <p:tgtEl>
                                          <p:spTgt spid="317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1788"/>
                                        </p:tgtEl>
                                        <p:attrNameLst>
                                          <p:attrName>style.visibility</p:attrName>
                                        </p:attrNameLst>
                                      </p:cBhvr>
                                      <p:to>
                                        <p:strVal val="visible"/>
                                      </p:to>
                                    </p:set>
                                    <p:anim calcmode="lin" valueType="num">
                                      <p:cBhvr>
                                        <p:cTn id="12" dur="500" fill="hold"/>
                                        <p:tgtEl>
                                          <p:spTgt spid="31788"/>
                                        </p:tgtEl>
                                        <p:attrNameLst>
                                          <p:attrName>ppt_x</p:attrName>
                                        </p:attrNameLst>
                                      </p:cBhvr>
                                      <p:tavLst>
                                        <p:tav tm="0">
                                          <p:val>
                                            <p:strVal val="0-#ppt_w/2"/>
                                          </p:val>
                                        </p:tav>
                                        <p:tav tm="100000">
                                          <p:val>
                                            <p:strVal val="#ppt_x"/>
                                          </p:val>
                                        </p:tav>
                                      </p:tavLst>
                                    </p:anim>
                                    <p:anim calcmode="lin" valueType="num">
                                      <p:cBhvr>
                                        <p:cTn id="13" dur="500" fill="hold"/>
                                        <p:tgtEl>
                                          <p:spTgt spid="3178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31788"/>
                                        </p:tgtEl>
                                        <p:attrNameLst>
                                          <p:attrName>r</p:attrName>
                                        </p:attrNameLst>
                                      </p:cBhvr>
                                    </p:animRo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1791"/>
                                        </p:tgtEl>
                                        <p:attrNameLst>
                                          <p:attrName>style.visibility</p:attrName>
                                        </p:attrNameLst>
                                      </p:cBhvr>
                                      <p:to>
                                        <p:strVal val="visible"/>
                                      </p:to>
                                    </p:set>
                                    <p:animEffect filter="fade">
                                      <p:cBhvr>
                                        <p:cTn id="19" dur="1000"/>
                                        <p:tgtEl>
                                          <p:spTgt spid="31791"/>
                                        </p:tgtEl>
                                      </p:cBhvr>
                                    </p:animEffect>
                                    <p:anim calcmode="lin" valueType="num">
                                      <p:cBhvr>
                                        <p:cTn id="20" dur="1000" fill="hold"/>
                                        <p:tgtEl>
                                          <p:spTgt spid="31791"/>
                                        </p:tgtEl>
                                        <p:attrNameLst>
                                          <p:attrName>ppt_x</p:attrName>
                                        </p:attrNameLst>
                                      </p:cBhvr>
                                      <p:tavLst>
                                        <p:tav tm="0">
                                          <p:val>
                                            <p:strVal val="#ppt_x"/>
                                          </p:val>
                                        </p:tav>
                                        <p:tav tm="100000">
                                          <p:val>
                                            <p:strVal val="#ppt_x"/>
                                          </p:val>
                                        </p:tav>
                                      </p:tavLst>
                                    </p:anim>
                                    <p:anim calcmode="lin" valueType="num">
                                      <p:cBhvr>
                                        <p:cTn id="21" dur="1000" fill="hold"/>
                                        <p:tgtEl>
                                          <p:spTgt spid="317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88" grpId="0" bldLvl="0"/>
      <p:bldP spid="31788" grpId="1" bldLvl="0"/>
      <p:bldP spid="31789" grpId="0" bldLvl="0"/>
      <p:bldP spid="31791" grpId="0" bldLvl="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175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1778" name="组合 31777"/>
          <p:cNvGrpSpPr/>
          <p:nvPr/>
        </p:nvGrpSpPr>
        <p:grpSpPr>
          <a:xfrm>
            <a:off x="1883410" y="512763"/>
            <a:ext cx="539750" cy="539750"/>
            <a:chOff x="0" y="0"/>
            <a:chExt cx="540000" cy="540000"/>
          </a:xfrm>
        </p:grpSpPr>
        <p:sp>
          <p:nvSpPr>
            <p:cNvPr id="3177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178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9</a:t>
              </a:r>
              <a:endParaRPr lang="en-US" dirty="0">
                <a:ea typeface="宋体" panose="02010600030101010101" pitchFamily="2" charset="-122"/>
              </a:endParaRPr>
            </a:p>
          </p:txBody>
        </p:sp>
      </p:grpSp>
      <p:sp>
        <p:nvSpPr>
          <p:cNvPr id="31781"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培养健康自我意识的方法</a:t>
            </a:r>
            <a:endParaRPr lang="zh-CN" altLang="en-US" dirty="0">
              <a:ea typeface="宋体" panose="02010600030101010101" pitchFamily="2" charset="-122"/>
            </a:endParaRPr>
          </a:p>
        </p:txBody>
      </p:sp>
      <p:grpSp>
        <p:nvGrpSpPr>
          <p:cNvPr id="31783" name="组合 31782"/>
          <p:cNvGrpSpPr/>
          <p:nvPr/>
        </p:nvGrpSpPr>
        <p:grpSpPr>
          <a:xfrm>
            <a:off x="1846898" y="6015038"/>
            <a:ext cx="7777162" cy="828675"/>
            <a:chOff x="0" y="0"/>
            <a:chExt cx="7776656" cy="828000"/>
          </a:xfrm>
        </p:grpSpPr>
        <p:sp>
          <p:nvSpPr>
            <p:cNvPr id="31784"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1785"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31787"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1788"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积极悦纳自我</a:t>
            </a:r>
            <a:endParaRPr lang="en-US" altLang="zh-CN" dirty="0">
              <a:ea typeface="宋体" panose="02010600030101010101" pitchFamily="2" charset="-122"/>
            </a:endParaRPr>
          </a:p>
        </p:txBody>
      </p:sp>
      <p:sp>
        <p:nvSpPr>
          <p:cNvPr id="31789"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2</a:t>
            </a:r>
            <a:endParaRPr lang="en-US" dirty="0">
              <a:ea typeface="宋体" panose="02010600030101010101" pitchFamily="2" charset="-122"/>
            </a:endParaRPr>
          </a:p>
        </p:txBody>
      </p:sp>
      <p:pic>
        <p:nvPicPr>
          <p:cNvPr id="31790" name="Picture 2" descr="D:\360Downloads\pic\xpic6998.jpg"/>
          <p:cNvPicPr>
            <a:picLocks noChangeAspect="1"/>
          </p:cNvPicPr>
          <p:nvPr/>
        </p:nvPicPr>
        <p:blipFill>
          <a:blip r:embed="rId2"/>
          <a:stretch>
            <a:fillRect/>
          </a:stretch>
        </p:blipFill>
        <p:spPr>
          <a:xfrm>
            <a:off x="8039735" y="2205038"/>
            <a:ext cx="4168775" cy="2776537"/>
          </a:xfrm>
          <a:prstGeom prst="rect">
            <a:avLst/>
          </a:prstGeom>
          <a:noFill/>
          <a:ln w="19050" cap="flat" cmpd="sng">
            <a:solidFill>
              <a:srgbClr val="92D050"/>
            </a:solidFill>
            <a:prstDash val="solid"/>
            <a:miter/>
            <a:headEnd type="none" w="med" len="med"/>
            <a:tailEnd type="none" w="med" len="med"/>
          </a:ln>
        </p:spPr>
      </p:pic>
      <p:sp>
        <p:nvSpPr>
          <p:cNvPr id="31791" name="矩形 19"/>
          <p:cNvSpPr/>
          <p:nvPr/>
        </p:nvSpPr>
        <p:spPr>
          <a:xfrm>
            <a:off x="2539683" y="1651635"/>
            <a:ext cx="5311775" cy="3709670"/>
          </a:xfrm>
          <a:prstGeom prst="rect">
            <a:avLst/>
          </a:prstGeom>
          <a:noFill/>
          <a:ln w="9525">
            <a:noFill/>
          </a:ln>
        </p:spPr>
        <p:txBody>
          <a:bodyPr wrap="square">
            <a:spAutoFit/>
          </a:bodyPr>
          <a:p>
            <a:pPr marL="0" lvl="0" indent="457200">
              <a:lnSpc>
                <a:spcPct val="135000"/>
              </a:lnSpc>
            </a:pPr>
            <a:r>
              <a:rPr lang="zh-CN" altLang="en-US" sz="1600" dirty="0">
                <a:solidFill>
                  <a:schemeClr val="bg1">
                    <a:lumMod val="50000"/>
                  </a:schemeClr>
                </a:solidFill>
                <a:latin typeface="微软雅黑" panose="020B0503020204020204" charset="-122"/>
                <a:ea typeface="微软雅黑" panose="020B0503020204020204" charset="-122"/>
                <a:sym typeface="微软雅黑" panose="020B0503020204020204" charset="-122"/>
              </a:rPr>
              <a:t>具体从以下几个方面着手：（1）了解每个人都是不同的，运用合理的社会比较策略，拒绝用自己的弱势与他人的优势进行比较，无条件接纳自己的独特；（2）欣赏自己的优点，并努力将其发挥最大功效；（3）接纳自己的缺点，不随意给自己贴“笨”、“无能”等负面标签，积极寻找在一定程度上修正自己缺点的具体办法；（4）正确对待失败，合理地进行内外归因，拒绝刻板地把失败归为内因或外因，把失败视为一段经历，从中学习总结经验教训，做到不抱怨；（5）适当学习了解一些自我防御机制，如压抑、投射、反向生成等等，有助于我们更好地了解和接纳自我。</a:t>
            </a:r>
            <a:endParaRPr lang="zh-CN" altLang="en-US" sz="1600" dirty="0">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1792" name="矩形 21"/>
          <p:cNvSpPr>
            <a:spLocks noChangeAspect="1"/>
          </p:cNvSpPr>
          <p:nvPr/>
        </p:nvSpPr>
        <p:spPr>
          <a:xfrm>
            <a:off x="2352040" y="1483360"/>
            <a:ext cx="5687695" cy="4046855"/>
          </a:xfrm>
          <a:prstGeom prst="rect">
            <a:avLst/>
          </a:prstGeom>
          <a:noFill/>
          <a:ln w="19050" cap="flat" cmpd="sng">
            <a:solidFill>
              <a:srgbClr val="92D050"/>
            </a:solidFill>
            <a:prstDash val="solid"/>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3"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789"/>
                                        </p:tgtEl>
                                        <p:attrNameLst>
                                          <p:attrName>style.visibility</p:attrName>
                                        </p:attrNameLst>
                                      </p:cBhvr>
                                      <p:to>
                                        <p:strVal val="visible"/>
                                      </p:to>
                                    </p:set>
                                    <p:anim calcmode="lin" valueType="num">
                                      <p:cBhvr>
                                        <p:cTn id="7" dur="100" fill="hold"/>
                                        <p:tgtEl>
                                          <p:spTgt spid="31789"/>
                                        </p:tgtEl>
                                        <p:attrNameLst>
                                          <p:attrName>ppt_x</p:attrName>
                                        </p:attrNameLst>
                                      </p:cBhvr>
                                      <p:tavLst>
                                        <p:tav tm="0">
                                          <p:val>
                                            <p:strVal val="0-#ppt_w/2"/>
                                          </p:val>
                                        </p:tav>
                                        <p:tav tm="100000">
                                          <p:val>
                                            <p:strVal val="#ppt_x"/>
                                          </p:val>
                                        </p:tav>
                                      </p:tavLst>
                                    </p:anim>
                                    <p:anim calcmode="lin" valueType="num">
                                      <p:cBhvr>
                                        <p:cTn id="8" dur="100" fill="hold"/>
                                        <p:tgtEl>
                                          <p:spTgt spid="317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1788"/>
                                        </p:tgtEl>
                                        <p:attrNameLst>
                                          <p:attrName>style.visibility</p:attrName>
                                        </p:attrNameLst>
                                      </p:cBhvr>
                                      <p:to>
                                        <p:strVal val="visible"/>
                                      </p:to>
                                    </p:set>
                                    <p:anim calcmode="lin" valueType="num">
                                      <p:cBhvr>
                                        <p:cTn id="12" dur="500" fill="hold"/>
                                        <p:tgtEl>
                                          <p:spTgt spid="31788"/>
                                        </p:tgtEl>
                                        <p:attrNameLst>
                                          <p:attrName>ppt_x</p:attrName>
                                        </p:attrNameLst>
                                      </p:cBhvr>
                                      <p:tavLst>
                                        <p:tav tm="0">
                                          <p:val>
                                            <p:strVal val="0-#ppt_w/2"/>
                                          </p:val>
                                        </p:tav>
                                        <p:tav tm="100000">
                                          <p:val>
                                            <p:strVal val="#ppt_x"/>
                                          </p:val>
                                        </p:tav>
                                      </p:tavLst>
                                    </p:anim>
                                    <p:anim calcmode="lin" valueType="num">
                                      <p:cBhvr>
                                        <p:cTn id="13" dur="500" fill="hold"/>
                                        <p:tgtEl>
                                          <p:spTgt spid="3178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31788"/>
                                        </p:tgtEl>
                                        <p:attrNameLst>
                                          <p:attrName>r</p:attrName>
                                        </p:attrNameLst>
                                      </p:cBhvr>
                                    </p:animRo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1791"/>
                                        </p:tgtEl>
                                        <p:attrNameLst>
                                          <p:attrName>style.visibility</p:attrName>
                                        </p:attrNameLst>
                                      </p:cBhvr>
                                      <p:to>
                                        <p:strVal val="visible"/>
                                      </p:to>
                                    </p:set>
                                    <p:animEffect filter="fade">
                                      <p:cBhvr>
                                        <p:cTn id="19" dur="1000"/>
                                        <p:tgtEl>
                                          <p:spTgt spid="31791"/>
                                        </p:tgtEl>
                                      </p:cBhvr>
                                    </p:animEffect>
                                    <p:anim calcmode="lin" valueType="num">
                                      <p:cBhvr>
                                        <p:cTn id="20" dur="1000" fill="hold"/>
                                        <p:tgtEl>
                                          <p:spTgt spid="31791"/>
                                        </p:tgtEl>
                                        <p:attrNameLst>
                                          <p:attrName>ppt_x</p:attrName>
                                        </p:attrNameLst>
                                      </p:cBhvr>
                                      <p:tavLst>
                                        <p:tav tm="0">
                                          <p:val>
                                            <p:strVal val="#ppt_x"/>
                                          </p:val>
                                        </p:tav>
                                        <p:tav tm="100000">
                                          <p:val>
                                            <p:strVal val="#ppt_x"/>
                                          </p:val>
                                        </p:tav>
                                      </p:tavLst>
                                    </p:anim>
                                    <p:anim calcmode="lin" valueType="num">
                                      <p:cBhvr>
                                        <p:cTn id="21" dur="1000" fill="hold"/>
                                        <p:tgtEl>
                                          <p:spTgt spid="317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88" grpId="0" bldLvl="0"/>
      <p:bldP spid="31788" grpId="1" bldLvl="0"/>
      <p:bldP spid="31789" grpId="0" bldLvl="0"/>
      <p:bldP spid="31791" grpId="0" bldLvl="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175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1778" name="组合 31777"/>
          <p:cNvGrpSpPr/>
          <p:nvPr/>
        </p:nvGrpSpPr>
        <p:grpSpPr>
          <a:xfrm>
            <a:off x="1883410" y="512763"/>
            <a:ext cx="539750" cy="539750"/>
            <a:chOff x="0" y="0"/>
            <a:chExt cx="540000" cy="540000"/>
          </a:xfrm>
        </p:grpSpPr>
        <p:sp>
          <p:nvSpPr>
            <p:cNvPr id="3177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178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9</a:t>
              </a:r>
              <a:endParaRPr lang="en-US" dirty="0">
                <a:ea typeface="宋体" panose="02010600030101010101" pitchFamily="2" charset="-122"/>
              </a:endParaRPr>
            </a:p>
          </p:txBody>
        </p:sp>
      </p:grpSp>
      <p:sp>
        <p:nvSpPr>
          <p:cNvPr id="31781"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培养健康自我意识的方法</a:t>
            </a:r>
            <a:endParaRPr lang="zh-CN" altLang="en-US" dirty="0">
              <a:ea typeface="宋体" panose="02010600030101010101" pitchFamily="2" charset="-122"/>
            </a:endParaRPr>
          </a:p>
        </p:txBody>
      </p:sp>
      <p:grpSp>
        <p:nvGrpSpPr>
          <p:cNvPr id="31783" name="组合 31782"/>
          <p:cNvGrpSpPr/>
          <p:nvPr/>
        </p:nvGrpSpPr>
        <p:grpSpPr>
          <a:xfrm>
            <a:off x="1846898" y="6015038"/>
            <a:ext cx="7777162" cy="828675"/>
            <a:chOff x="0" y="0"/>
            <a:chExt cx="7776656" cy="828000"/>
          </a:xfrm>
        </p:grpSpPr>
        <p:sp>
          <p:nvSpPr>
            <p:cNvPr id="31784"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1785"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31787"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1788"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灵活调控自我</a:t>
            </a:r>
            <a:endParaRPr lang="en-US" altLang="zh-CN" dirty="0">
              <a:ea typeface="宋体" panose="02010600030101010101" pitchFamily="2" charset="-122"/>
            </a:endParaRPr>
          </a:p>
        </p:txBody>
      </p:sp>
      <p:sp>
        <p:nvSpPr>
          <p:cNvPr id="31789"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3</a:t>
            </a:r>
            <a:endParaRPr lang="en-US" dirty="0">
              <a:ea typeface="宋体" panose="02010600030101010101" pitchFamily="2" charset="-122"/>
            </a:endParaRPr>
          </a:p>
        </p:txBody>
      </p:sp>
      <p:pic>
        <p:nvPicPr>
          <p:cNvPr id="31790" name="Picture 2" descr="D:\360Downloads\pic\xpic6998.jpg"/>
          <p:cNvPicPr>
            <a:picLocks noChangeAspect="1"/>
          </p:cNvPicPr>
          <p:nvPr/>
        </p:nvPicPr>
        <p:blipFill>
          <a:blip r:embed="rId2"/>
          <a:stretch>
            <a:fillRect/>
          </a:stretch>
        </p:blipFill>
        <p:spPr>
          <a:xfrm>
            <a:off x="8039735" y="2205038"/>
            <a:ext cx="4168775" cy="2776537"/>
          </a:xfrm>
          <a:prstGeom prst="rect">
            <a:avLst/>
          </a:prstGeom>
          <a:noFill/>
          <a:ln w="19050" cap="flat" cmpd="sng">
            <a:solidFill>
              <a:srgbClr val="92D050"/>
            </a:solidFill>
            <a:prstDash val="solid"/>
            <a:miter/>
            <a:headEnd type="none" w="med" len="med"/>
            <a:tailEnd type="none" w="med" len="med"/>
          </a:ln>
        </p:spPr>
      </p:pic>
      <p:sp>
        <p:nvSpPr>
          <p:cNvPr id="31791" name="矩形 19"/>
          <p:cNvSpPr/>
          <p:nvPr/>
        </p:nvSpPr>
        <p:spPr>
          <a:xfrm>
            <a:off x="2539683" y="1981200"/>
            <a:ext cx="5311775" cy="3051810"/>
          </a:xfrm>
          <a:prstGeom prst="rect">
            <a:avLst/>
          </a:prstGeom>
          <a:noFill/>
          <a:ln w="9525">
            <a:noFill/>
          </a:ln>
        </p:spPr>
        <p:txBody>
          <a:bodyPr wrap="square">
            <a:spAutoFit/>
          </a:bodyPr>
          <a:p>
            <a:pPr marL="0" lvl="0" indent="457200">
              <a:lnSpc>
                <a:spcPct val="135000"/>
              </a:lnSpc>
            </a:pPr>
            <a:r>
              <a:rPr lang="zh-CN" altLang="en-US" sz="1600" dirty="0">
                <a:solidFill>
                  <a:schemeClr val="bg1">
                    <a:lumMod val="50000"/>
                  </a:schemeClr>
                </a:solidFill>
                <a:latin typeface="微软雅黑" panose="020B0503020204020204" charset="-122"/>
                <a:ea typeface="微软雅黑" panose="020B0503020204020204" charset="-122"/>
                <a:sym typeface="微软雅黑" panose="020B0503020204020204" charset="-122"/>
              </a:rPr>
              <a:t>具体从以下几个方面着手：（1）分清可控与不可控自我，不断完善可控自我，接纳不可控自我；（2）确立合适的理想自我，不断调整目标和行为，保持适中的自我期望水平；（3）以“开放”的心态与人交往，给自己一个感情表达的出口，有助于他人客观地认识自我，对经验持“开放“态度，树立独立的自信心；（4）任何事物的含义都是我们主观赋予的，任何现象都可以用两种以上的视角来看待，发展积极主义取向的生活态度，有助于引导自我朝着积极健康的方向发展。</a:t>
            </a:r>
            <a:endParaRPr lang="zh-CN" altLang="en-US" sz="1600" dirty="0">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1792" name="矩形 21"/>
          <p:cNvSpPr>
            <a:spLocks noChangeAspect="1"/>
          </p:cNvSpPr>
          <p:nvPr/>
        </p:nvSpPr>
        <p:spPr>
          <a:xfrm>
            <a:off x="2352040" y="1771015"/>
            <a:ext cx="5687695" cy="3526155"/>
          </a:xfrm>
          <a:prstGeom prst="rect">
            <a:avLst/>
          </a:prstGeom>
          <a:noFill/>
          <a:ln w="19050" cap="flat" cmpd="sng">
            <a:solidFill>
              <a:srgbClr val="92D050"/>
            </a:solidFill>
            <a:prstDash val="solid"/>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3"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789"/>
                                        </p:tgtEl>
                                        <p:attrNameLst>
                                          <p:attrName>style.visibility</p:attrName>
                                        </p:attrNameLst>
                                      </p:cBhvr>
                                      <p:to>
                                        <p:strVal val="visible"/>
                                      </p:to>
                                    </p:set>
                                    <p:anim calcmode="lin" valueType="num">
                                      <p:cBhvr>
                                        <p:cTn id="7" dur="100" fill="hold"/>
                                        <p:tgtEl>
                                          <p:spTgt spid="31789"/>
                                        </p:tgtEl>
                                        <p:attrNameLst>
                                          <p:attrName>ppt_x</p:attrName>
                                        </p:attrNameLst>
                                      </p:cBhvr>
                                      <p:tavLst>
                                        <p:tav tm="0">
                                          <p:val>
                                            <p:strVal val="0-#ppt_w/2"/>
                                          </p:val>
                                        </p:tav>
                                        <p:tav tm="100000">
                                          <p:val>
                                            <p:strVal val="#ppt_x"/>
                                          </p:val>
                                        </p:tav>
                                      </p:tavLst>
                                    </p:anim>
                                    <p:anim calcmode="lin" valueType="num">
                                      <p:cBhvr>
                                        <p:cTn id="8" dur="100" fill="hold"/>
                                        <p:tgtEl>
                                          <p:spTgt spid="317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1788"/>
                                        </p:tgtEl>
                                        <p:attrNameLst>
                                          <p:attrName>style.visibility</p:attrName>
                                        </p:attrNameLst>
                                      </p:cBhvr>
                                      <p:to>
                                        <p:strVal val="visible"/>
                                      </p:to>
                                    </p:set>
                                    <p:anim calcmode="lin" valueType="num">
                                      <p:cBhvr>
                                        <p:cTn id="12" dur="500" fill="hold"/>
                                        <p:tgtEl>
                                          <p:spTgt spid="31788"/>
                                        </p:tgtEl>
                                        <p:attrNameLst>
                                          <p:attrName>ppt_x</p:attrName>
                                        </p:attrNameLst>
                                      </p:cBhvr>
                                      <p:tavLst>
                                        <p:tav tm="0">
                                          <p:val>
                                            <p:strVal val="0-#ppt_w/2"/>
                                          </p:val>
                                        </p:tav>
                                        <p:tav tm="100000">
                                          <p:val>
                                            <p:strVal val="#ppt_x"/>
                                          </p:val>
                                        </p:tav>
                                      </p:tavLst>
                                    </p:anim>
                                    <p:anim calcmode="lin" valueType="num">
                                      <p:cBhvr>
                                        <p:cTn id="13" dur="500" fill="hold"/>
                                        <p:tgtEl>
                                          <p:spTgt spid="3178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31788"/>
                                        </p:tgtEl>
                                        <p:attrNameLst>
                                          <p:attrName>r</p:attrName>
                                        </p:attrNameLst>
                                      </p:cBhvr>
                                    </p:animRo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1791"/>
                                        </p:tgtEl>
                                        <p:attrNameLst>
                                          <p:attrName>style.visibility</p:attrName>
                                        </p:attrNameLst>
                                      </p:cBhvr>
                                      <p:to>
                                        <p:strVal val="visible"/>
                                      </p:to>
                                    </p:set>
                                    <p:animEffect filter="fade">
                                      <p:cBhvr>
                                        <p:cTn id="19" dur="1000"/>
                                        <p:tgtEl>
                                          <p:spTgt spid="31791"/>
                                        </p:tgtEl>
                                      </p:cBhvr>
                                    </p:animEffect>
                                    <p:anim calcmode="lin" valueType="num">
                                      <p:cBhvr>
                                        <p:cTn id="20" dur="1000" fill="hold"/>
                                        <p:tgtEl>
                                          <p:spTgt spid="31791"/>
                                        </p:tgtEl>
                                        <p:attrNameLst>
                                          <p:attrName>ppt_x</p:attrName>
                                        </p:attrNameLst>
                                      </p:cBhvr>
                                      <p:tavLst>
                                        <p:tav tm="0">
                                          <p:val>
                                            <p:strVal val="#ppt_x"/>
                                          </p:val>
                                        </p:tav>
                                        <p:tav tm="100000">
                                          <p:val>
                                            <p:strVal val="#ppt_x"/>
                                          </p:val>
                                        </p:tav>
                                      </p:tavLst>
                                    </p:anim>
                                    <p:anim calcmode="lin" valueType="num">
                                      <p:cBhvr>
                                        <p:cTn id="21" dur="1000" fill="hold"/>
                                        <p:tgtEl>
                                          <p:spTgt spid="317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88" grpId="0" bldLvl="0"/>
      <p:bldP spid="31788" grpId="1" bldLvl="0"/>
      <p:bldP spid="31789" grpId="0" bldLvl="0"/>
      <p:bldP spid="31791" grpId="0" bldLvl="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175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1778" name="组合 31777"/>
          <p:cNvGrpSpPr/>
          <p:nvPr/>
        </p:nvGrpSpPr>
        <p:grpSpPr>
          <a:xfrm>
            <a:off x="1883410" y="512763"/>
            <a:ext cx="539750" cy="539750"/>
            <a:chOff x="0" y="0"/>
            <a:chExt cx="540000" cy="540000"/>
          </a:xfrm>
        </p:grpSpPr>
        <p:sp>
          <p:nvSpPr>
            <p:cNvPr id="3177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178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9</a:t>
              </a:r>
              <a:endParaRPr lang="en-US" dirty="0">
                <a:ea typeface="宋体" panose="02010600030101010101" pitchFamily="2" charset="-122"/>
              </a:endParaRPr>
            </a:p>
          </p:txBody>
        </p:sp>
      </p:grpSp>
      <p:sp>
        <p:nvSpPr>
          <p:cNvPr id="31781"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培养健康自我意识的方法</a:t>
            </a:r>
            <a:endParaRPr lang="zh-CN" altLang="en-US" dirty="0">
              <a:ea typeface="宋体" panose="02010600030101010101" pitchFamily="2" charset="-122"/>
            </a:endParaRPr>
          </a:p>
        </p:txBody>
      </p:sp>
      <p:grpSp>
        <p:nvGrpSpPr>
          <p:cNvPr id="31783" name="组合 31782"/>
          <p:cNvGrpSpPr/>
          <p:nvPr/>
        </p:nvGrpSpPr>
        <p:grpSpPr>
          <a:xfrm>
            <a:off x="1846898" y="6015038"/>
            <a:ext cx="7777162" cy="828675"/>
            <a:chOff x="0" y="0"/>
            <a:chExt cx="7776656" cy="828000"/>
          </a:xfrm>
        </p:grpSpPr>
        <p:sp>
          <p:nvSpPr>
            <p:cNvPr id="31784"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1785"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31787"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1788"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努力超越自我</a:t>
            </a:r>
            <a:endParaRPr lang="en-US" altLang="zh-CN" dirty="0">
              <a:ea typeface="宋体" panose="02010600030101010101" pitchFamily="2" charset="-122"/>
            </a:endParaRPr>
          </a:p>
        </p:txBody>
      </p:sp>
      <p:sp>
        <p:nvSpPr>
          <p:cNvPr id="31789" name="TextBox 18"/>
          <p:cNvSpPr/>
          <p:nvPr/>
        </p:nvSpPr>
        <p:spPr>
          <a:xfrm>
            <a:off x="1919923" y="6096000"/>
            <a:ext cx="407987" cy="579120"/>
          </a:xfrm>
          <a:prstGeom prst="rect">
            <a:avLst/>
          </a:prstGeom>
          <a:noFill/>
          <a:ln w="9525">
            <a:noFill/>
          </a:ln>
        </p:spPr>
        <p:txBody>
          <a:bodyPr wrap="square">
            <a:spAutoFit/>
          </a:bodyPr>
          <a:p>
            <a:pPr lvl="0" fontAlgn="base">
              <a:lnSpc>
                <a:spcPct val="100000"/>
              </a:lnSpc>
              <a:spcBef>
                <a:spcPct val="0"/>
              </a:spcBef>
              <a:spcAft>
                <a:spcPct val="0"/>
              </a:spcAft>
            </a:pPr>
            <a:r>
              <a:rPr lang="en-US" sz="3200" b="1" i="1" dirty="0">
                <a:solidFill>
                  <a:srgbClr val="7BC143"/>
                </a:solidFill>
                <a:latin typeface="Broadway" panose="04040905080B02020502" pitchFamily="2" charset="0"/>
                <a:ea typeface="DFPYeaSong-B5" pitchFamily="2" charset="-120"/>
                <a:sym typeface="Broadway" panose="04040905080B02020502" pitchFamily="2" charset="0"/>
              </a:rPr>
              <a:t>4</a:t>
            </a:r>
            <a:endParaRPr lang="en-US" dirty="0">
              <a:ea typeface="宋体" panose="02010600030101010101" pitchFamily="2" charset="-122"/>
            </a:endParaRPr>
          </a:p>
        </p:txBody>
      </p:sp>
      <p:pic>
        <p:nvPicPr>
          <p:cNvPr id="31790" name="Picture 2" descr="D:\360Downloads\pic\xpic6998.jpg"/>
          <p:cNvPicPr>
            <a:picLocks noChangeAspect="1"/>
          </p:cNvPicPr>
          <p:nvPr/>
        </p:nvPicPr>
        <p:blipFill>
          <a:blip r:embed="rId2"/>
          <a:stretch>
            <a:fillRect/>
          </a:stretch>
        </p:blipFill>
        <p:spPr>
          <a:xfrm>
            <a:off x="8039735" y="2205038"/>
            <a:ext cx="4168775" cy="2776537"/>
          </a:xfrm>
          <a:prstGeom prst="rect">
            <a:avLst/>
          </a:prstGeom>
          <a:noFill/>
          <a:ln w="19050" cap="flat" cmpd="sng">
            <a:solidFill>
              <a:srgbClr val="92D050"/>
            </a:solidFill>
            <a:prstDash val="solid"/>
            <a:miter/>
            <a:headEnd type="none" w="med" len="med"/>
            <a:tailEnd type="none" w="med" len="med"/>
          </a:ln>
        </p:spPr>
      </p:pic>
      <p:sp>
        <p:nvSpPr>
          <p:cNvPr id="31791" name="矩形 19"/>
          <p:cNvSpPr/>
          <p:nvPr/>
        </p:nvSpPr>
        <p:spPr>
          <a:xfrm>
            <a:off x="2539683" y="2232025"/>
            <a:ext cx="5311775" cy="2722880"/>
          </a:xfrm>
          <a:prstGeom prst="rect">
            <a:avLst/>
          </a:prstGeom>
          <a:noFill/>
          <a:ln w="9525">
            <a:noFill/>
          </a:ln>
        </p:spPr>
        <p:txBody>
          <a:bodyPr wrap="square">
            <a:spAutoFit/>
          </a:bodyPr>
          <a:p>
            <a:pPr marL="0" lvl="0" indent="457200">
              <a:lnSpc>
                <a:spcPct val="135000"/>
              </a:lnSpc>
            </a:pPr>
            <a:r>
              <a:rPr lang="zh-CN" altLang="en-US" sz="1600" dirty="0">
                <a:solidFill>
                  <a:schemeClr val="bg1">
                    <a:lumMod val="50000"/>
                  </a:schemeClr>
                </a:solidFill>
                <a:latin typeface="微软雅黑" panose="020B0503020204020204" charset="-122"/>
                <a:ea typeface="微软雅黑" panose="020B0503020204020204" charset="-122"/>
                <a:sym typeface="微软雅黑" panose="020B0503020204020204" charset="-122"/>
              </a:rPr>
              <a:t>具体从以下几个方面着手：（1）将超越自我作为毕生发展的课题，明确任何现状都是暂时的或阶段性的；（2）把握自我意识发展的契机，在转变生活环境、融入新的交际圈、经历人生重要事件或遭遇重大挫折失败等时候，进行积极的自我探索，寻求突破和超越；（3）用行为实践带动自我意识的积极发展，比如对着镜子笑，可以使自己心情更愉悦，昂首迈着矫健的步伐，可以使自己感到更加自信。</a:t>
            </a:r>
            <a:endParaRPr lang="zh-CN" altLang="en-US" sz="1600" dirty="0">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1792" name="矩形 21"/>
          <p:cNvSpPr>
            <a:spLocks noChangeAspect="1"/>
          </p:cNvSpPr>
          <p:nvPr/>
        </p:nvSpPr>
        <p:spPr>
          <a:xfrm>
            <a:off x="2352040" y="2168525"/>
            <a:ext cx="5687695" cy="2844165"/>
          </a:xfrm>
          <a:prstGeom prst="rect">
            <a:avLst/>
          </a:prstGeom>
          <a:noFill/>
          <a:ln w="19050" cap="flat" cmpd="sng">
            <a:solidFill>
              <a:srgbClr val="92D050"/>
            </a:solidFill>
            <a:prstDash val="solid"/>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 name="组合 3"/>
          <p:cNvGrpSpPr/>
          <p:nvPr/>
        </p:nvGrpSpPr>
        <p:grpSpPr>
          <a:xfrm>
            <a:off x="-42545" y="1123950"/>
            <a:ext cx="1748155" cy="5216525"/>
            <a:chOff x="-68" y="1770"/>
            <a:chExt cx="2753" cy="8215"/>
          </a:xfrm>
        </p:grpSpPr>
        <p:sp>
          <p:nvSpPr>
            <p:cNvPr id="3"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789"/>
                                        </p:tgtEl>
                                        <p:attrNameLst>
                                          <p:attrName>style.visibility</p:attrName>
                                        </p:attrNameLst>
                                      </p:cBhvr>
                                      <p:to>
                                        <p:strVal val="visible"/>
                                      </p:to>
                                    </p:set>
                                    <p:anim calcmode="lin" valueType="num">
                                      <p:cBhvr>
                                        <p:cTn id="7" dur="100" fill="hold"/>
                                        <p:tgtEl>
                                          <p:spTgt spid="31789"/>
                                        </p:tgtEl>
                                        <p:attrNameLst>
                                          <p:attrName>ppt_x</p:attrName>
                                        </p:attrNameLst>
                                      </p:cBhvr>
                                      <p:tavLst>
                                        <p:tav tm="0">
                                          <p:val>
                                            <p:strVal val="0-#ppt_w/2"/>
                                          </p:val>
                                        </p:tav>
                                        <p:tav tm="100000">
                                          <p:val>
                                            <p:strVal val="#ppt_x"/>
                                          </p:val>
                                        </p:tav>
                                      </p:tavLst>
                                    </p:anim>
                                    <p:anim calcmode="lin" valueType="num">
                                      <p:cBhvr>
                                        <p:cTn id="8" dur="100" fill="hold"/>
                                        <p:tgtEl>
                                          <p:spTgt spid="317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1788"/>
                                        </p:tgtEl>
                                        <p:attrNameLst>
                                          <p:attrName>style.visibility</p:attrName>
                                        </p:attrNameLst>
                                      </p:cBhvr>
                                      <p:to>
                                        <p:strVal val="visible"/>
                                      </p:to>
                                    </p:set>
                                    <p:anim calcmode="lin" valueType="num">
                                      <p:cBhvr>
                                        <p:cTn id="12" dur="500" fill="hold"/>
                                        <p:tgtEl>
                                          <p:spTgt spid="31788"/>
                                        </p:tgtEl>
                                        <p:attrNameLst>
                                          <p:attrName>ppt_x</p:attrName>
                                        </p:attrNameLst>
                                      </p:cBhvr>
                                      <p:tavLst>
                                        <p:tav tm="0">
                                          <p:val>
                                            <p:strVal val="0-#ppt_w/2"/>
                                          </p:val>
                                        </p:tav>
                                        <p:tav tm="100000">
                                          <p:val>
                                            <p:strVal val="#ppt_x"/>
                                          </p:val>
                                        </p:tav>
                                      </p:tavLst>
                                    </p:anim>
                                    <p:anim calcmode="lin" valueType="num">
                                      <p:cBhvr>
                                        <p:cTn id="13" dur="500" fill="hold"/>
                                        <p:tgtEl>
                                          <p:spTgt spid="3178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31788"/>
                                        </p:tgtEl>
                                        <p:attrNameLst>
                                          <p:attrName>r</p:attrName>
                                        </p:attrNameLst>
                                      </p:cBhvr>
                                    </p:animRo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1791"/>
                                        </p:tgtEl>
                                        <p:attrNameLst>
                                          <p:attrName>style.visibility</p:attrName>
                                        </p:attrNameLst>
                                      </p:cBhvr>
                                      <p:to>
                                        <p:strVal val="visible"/>
                                      </p:to>
                                    </p:set>
                                    <p:animEffect filter="fade">
                                      <p:cBhvr>
                                        <p:cTn id="19" dur="1000"/>
                                        <p:tgtEl>
                                          <p:spTgt spid="31791"/>
                                        </p:tgtEl>
                                      </p:cBhvr>
                                    </p:animEffect>
                                    <p:anim calcmode="lin" valueType="num">
                                      <p:cBhvr>
                                        <p:cTn id="20" dur="1000" fill="hold"/>
                                        <p:tgtEl>
                                          <p:spTgt spid="31791"/>
                                        </p:tgtEl>
                                        <p:attrNameLst>
                                          <p:attrName>ppt_x</p:attrName>
                                        </p:attrNameLst>
                                      </p:cBhvr>
                                      <p:tavLst>
                                        <p:tav tm="0">
                                          <p:val>
                                            <p:strVal val="#ppt_x"/>
                                          </p:val>
                                        </p:tav>
                                        <p:tav tm="100000">
                                          <p:val>
                                            <p:strVal val="#ppt_x"/>
                                          </p:val>
                                        </p:tav>
                                      </p:tavLst>
                                    </p:anim>
                                    <p:anim calcmode="lin" valueType="num">
                                      <p:cBhvr>
                                        <p:cTn id="21" dur="1000" fill="hold"/>
                                        <p:tgtEl>
                                          <p:spTgt spid="317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88" grpId="0" bldLvl="0"/>
      <p:bldP spid="31788" grpId="1" bldLvl="0"/>
      <p:bldP spid="31789" grpId="0" bldLvl="0"/>
      <p:bldP spid="31791" grpId="0" bldLvl="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4532400" y="1332000"/>
            <a:ext cx="7048800" cy="2386800"/>
          </a:xfrm>
        </p:spPr>
        <p:txBody>
          <a:bodyPr/>
          <a:lstStyle/>
          <a:p>
            <a:r>
              <a:rPr lang="en-US" altLang="zh-CN" smtClean="0"/>
              <a:t>THANKS</a:t>
            </a:r>
            <a:endParaRPr lang="en-US" altLang="zh-CN" smtClean="0"/>
          </a:p>
        </p:txBody>
      </p:sp>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7"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356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23585" name="Picture 7" descr="D:\Teliss_Tong\Copy\定期备份\工作备份\！PPT图片及版面资源\06-PPT精选插图\12-标签\绿叶边框.png"/>
          <p:cNvPicPr>
            <a:picLocks noChangeAspect="1"/>
          </p:cNvPicPr>
          <p:nvPr/>
        </p:nvPicPr>
        <p:blipFill>
          <a:blip r:embed="rId1"/>
          <a:stretch>
            <a:fillRect/>
          </a:stretch>
        </p:blipFill>
        <p:spPr>
          <a:xfrm>
            <a:off x="3475673" y="1274763"/>
            <a:ext cx="7970837" cy="4443412"/>
          </a:xfrm>
          <a:prstGeom prst="rect">
            <a:avLst/>
          </a:prstGeom>
          <a:noFill/>
          <a:ln w="9525">
            <a:noFill/>
          </a:ln>
        </p:spPr>
      </p:pic>
      <p:grpSp>
        <p:nvGrpSpPr>
          <p:cNvPr id="23586" name="组合 23585"/>
          <p:cNvGrpSpPr/>
          <p:nvPr/>
        </p:nvGrpSpPr>
        <p:grpSpPr>
          <a:xfrm>
            <a:off x="1883410" y="512763"/>
            <a:ext cx="539750" cy="539750"/>
            <a:chOff x="0" y="0"/>
            <a:chExt cx="540000" cy="540000"/>
          </a:xfrm>
        </p:grpSpPr>
        <p:sp>
          <p:nvSpPr>
            <p:cNvPr id="2358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358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1</a:t>
              </a:r>
              <a:endParaRPr lang="en-US" dirty="0">
                <a:ea typeface="宋体" panose="02010600030101010101" pitchFamily="2" charset="-122"/>
              </a:endParaRPr>
            </a:p>
          </p:txBody>
        </p:sp>
      </p:grpSp>
      <p:sp>
        <p:nvSpPr>
          <p:cNvPr id="23589"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自我意识的内涵</a:t>
            </a:r>
            <a:endParaRPr lang="zh-CN" altLang="en-US" dirty="0">
              <a:ea typeface="宋体" panose="02010600030101010101" pitchFamily="2" charset="-122"/>
            </a:endParaRPr>
          </a:p>
        </p:txBody>
      </p:sp>
      <p:sp>
        <p:nvSpPr>
          <p:cNvPr id="23590"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23591" name="TextBox 8"/>
          <p:cNvSpPr/>
          <p:nvPr/>
        </p:nvSpPr>
        <p:spPr>
          <a:xfrm>
            <a:off x="4799648" y="2005013"/>
            <a:ext cx="4968875" cy="172339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自我意识是对自己身心活动的觉察，即自己对自己的认识，具体包括认识自己的生理状况（如身高、体重、体态等）、心理特征（如兴趣、能力、气质、性格等）以及自己与他人的关系（如自己与周围人们相处的关系，自己在集体中的位置与作用等）。</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sp>
        <p:nvSpPr>
          <p:cNvPr id="23599" name="矩形 2"/>
          <p:cNvSpPr/>
          <p:nvPr/>
        </p:nvSpPr>
        <p:spPr>
          <a:xfrm>
            <a:off x="4007485" y="3962400"/>
            <a:ext cx="5111750" cy="825500"/>
          </a:xfrm>
          <a:prstGeom prst="rect">
            <a:avLst/>
          </a:prstGeom>
          <a:noFill/>
          <a:ln w="9525">
            <a:noFill/>
          </a:ln>
        </p:spPr>
        <p:txBody>
          <a:bodyPr wrap="square">
            <a:spAutoFit/>
          </a:bodyPr>
          <a:p>
            <a:pPr marL="0" lvl="0" indent="457200">
              <a:lnSpc>
                <a:spcPct val="134000"/>
              </a:lnSpc>
              <a:spcAft>
                <a:spcPts val="1200"/>
              </a:spcAft>
            </a:pPr>
            <a:r>
              <a:rPr lang="zh-CN" altLang="en-US" b="1" dirty="0">
                <a:solidFill>
                  <a:srgbClr val="FF0000"/>
                </a:solidFill>
                <a:latin typeface="微软雅黑" panose="020B0503020204020204" charset="-122"/>
                <a:ea typeface="微软雅黑" panose="020B0503020204020204" charset="-122"/>
                <a:sym typeface="微软雅黑" panose="020B0503020204020204" charset="-122"/>
              </a:rPr>
              <a:t>由自我认知、自我体验和自我调节（或自我控制）三个子系统构成。</a:t>
            </a:r>
            <a:endParaRPr lang="zh-CN" altLang="en-US" dirty="0">
              <a:ea typeface="宋体" panose="02010600030101010101" pitchFamily="2" charset="-122"/>
            </a:endParaRPr>
          </a:p>
        </p:txBody>
      </p:sp>
      <p:sp>
        <p:nvSpPr>
          <p:cNvPr id="7"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3591"/>
                                        </p:tgtEl>
                                        <p:attrNameLst>
                                          <p:attrName>style.visibility</p:attrName>
                                        </p:attrNameLst>
                                      </p:cBhvr>
                                      <p:to>
                                        <p:strVal val="visible"/>
                                      </p:to>
                                    </p:set>
                                    <p:animEffect filter="fade">
                                      <p:cBhvr>
                                        <p:cTn id="7" dur="1000"/>
                                        <p:tgtEl>
                                          <p:spTgt spid="23591"/>
                                        </p:tgtEl>
                                      </p:cBhvr>
                                    </p:animEffect>
                                    <p:anim calcmode="lin" valueType="num">
                                      <p:cBhvr>
                                        <p:cTn id="8" dur="1000" fill="hold"/>
                                        <p:tgtEl>
                                          <p:spTgt spid="23591"/>
                                        </p:tgtEl>
                                        <p:attrNameLst>
                                          <p:attrName>ppt_x</p:attrName>
                                        </p:attrNameLst>
                                      </p:cBhvr>
                                      <p:tavLst>
                                        <p:tav tm="0">
                                          <p:val>
                                            <p:strVal val="#ppt_x"/>
                                          </p:val>
                                        </p:tav>
                                        <p:tav tm="100000">
                                          <p:val>
                                            <p:strVal val="#ppt_x"/>
                                          </p:val>
                                        </p:tav>
                                      </p:tavLst>
                                    </p:anim>
                                    <p:anim calcmode="lin" valueType="num">
                                      <p:cBhvr>
                                        <p:cTn id="9" dur="900" decel="100000" fill="hold"/>
                                        <p:tgtEl>
                                          <p:spTgt spid="2359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359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iterate type="wd">
                                    <p:tmPct val="10000"/>
                                  </p:iterate>
                                  <p:childTnLst>
                                    <p:set>
                                      <p:cBhvr>
                                        <p:cTn id="13" dur="1" fill="hold">
                                          <p:stCondLst>
                                            <p:cond delay="0"/>
                                          </p:stCondLst>
                                        </p:cTn>
                                        <p:tgtEl>
                                          <p:spTgt spid="23599"/>
                                        </p:tgtEl>
                                        <p:attrNameLst>
                                          <p:attrName>style.visibility</p:attrName>
                                        </p:attrNameLst>
                                      </p:cBhvr>
                                      <p:to>
                                        <p:strVal val="visible"/>
                                      </p:to>
                                    </p:set>
                                    <p:animEffect filter="fade">
                                      <p:cBhvr>
                                        <p:cTn id="14" dur="1000"/>
                                        <p:tgtEl>
                                          <p:spTgt spid="23599"/>
                                        </p:tgtEl>
                                      </p:cBhvr>
                                    </p:animEffect>
                                    <p:anim calcmode="lin" valueType="num">
                                      <p:cBhvr>
                                        <p:cTn id="15" dur="1000" fill="hold"/>
                                        <p:tgtEl>
                                          <p:spTgt spid="23599"/>
                                        </p:tgtEl>
                                        <p:attrNameLst>
                                          <p:attrName>ppt_x</p:attrName>
                                        </p:attrNameLst>
                                      </p:cBhvr>
                                      <p:tavLst>
                                        <p:tav tm="0">
                                          <p:val>
                                            <p:strVal val="#ppt_x"/>
                                          </p:val>
                                        </p:tav>
                                        <p:tav tm="100000">
                                          <p:val>
                                            <p:strVal val="#ppt_x"/>
                                          </p:val>
                                        </p:tav>
                                      </p:tavLst>
                                    </p:anim>
                                    <p:anim calcmode="lin" valueType="num">
                                      <p:cBhvr>
                                        <p:cTn id="16" dur="900" decel="100000" fill="hold"/>
                                        <p:tgtEl>
                                          <p:spTgt spid="23599"/>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359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91" grpId="0" bldLvl="0"/>
      <p:bldP spid="23599"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41" name="矩形 12"/>
          <p:cNvSpPr/>
          <p:nvPr/>
        </p:nvSpPr>
        <p:spPr>
          <a:xfrm>
            <a:off x="1847215" y="1123950"/>
            <a:ext cx="10344150" cy="493649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4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436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4370" name="组合 14369"/>
          <p:cNvGrpSpPr/>
          <p:nvPr/>
        </p:nvGrpSpPr>
        <p:grpSpPr>
          <a:xfrm>
            <a:off x="1883410" y="512763"/>
            <a:ext cx="539750" cy="539750"/>
            <a:chOff x="0" y="0"/>
            <a:chExt cx="540000" cy="540000"/>
          </a:xfrm>
        </p:grpSpPr>
        <p:sp>
          <p:nvSpPr>
            <p:cNvPr id="1437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437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14373"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自我意识的内涵</a:t>
            </a:r>
            <a:endParaRPr lang="zh-CN" altLang="en-US" dirty="0">
              <a:ea typeface="宋体" panose="02010600030101010101" pitchFamily="2" charset="-122"/>
            </a:endParaRPr>
          </a:p>
        </p:txBody>
      </p:sp>
      <p:sp>
        <p:nvSpPr>
          <p:cNvPr id="14374" name="TextBox 25"/>
          <p:cNvSpPr/>
          <p:nvPr/>
        </p:nvSpPr>
        <p:spPr>
          <a:xfrm>
            <a:off x="10479405" y="1052513"/>
            <a:ext cx="10972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自我意识</a:t>
            </a:r>
            <a:endParaRPr lang="zh-CN" altLang="en-US" dirty="0">
              <a:ea typeface="宋体" panose="02010600030101010101" pitchFamily="2" charset="-122"/>
            </a:endParaRPr>
          </a:p>
        </p:txBody>
      </p:sp>
      <p:sp>
        <p:nvSpPr>
          <p:cNvPr id="1437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4377" name="矩形 6"/>
          <p:cNvSpPr/>
          <p:nvPr/>
        </p:nvSpPr>
        <p:spPr>
          <a:xfrm>
            <a:off x="8810625" y="1628775"/>
            <a:ext cx="3355975" cy="443230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78" name="矩形 9"/>
          <p:cNvSpPr/>
          <p:nvPr/>
        </p:nvSpPr>
        <p:spPr>
          <a:xfrm>
            <a:off x="9079230" y="1446213"/>
            <a:ext cx="100013" cy="3794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79" name="TextBox 10"/>
          <p:cNvSpPr/>
          <p:nvPr/>
        </p:nvSpPr>
        <p:spPr>
          <a:xfrm>
            <a:off x="9422448" y="1427163"/>
            <a:ext cx="2578100"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内容与结构</a:t>
            </a:r>
            <a:endParaRPr lang="zh-CN" altLang="en-US" dirty="0">
              <a:ea typeface="宋体" panose="02010600030101010101" pitchFamily="2" charset="-122"/>
            </a:endParaRPr>
          </a:p>
        </p:txBody>
      </p:sp>
      <p:sp>
        <p:nvSpPr>
          <p:cNvPr id="14380" name="圆角矩形 21"/>
          <p:cNvSpPr/>
          <p:nvPr/>
        </p:nvSpPr>
        <p:spPr>
          <a:xfrm>
            <a:off x="8976360" y="1945640"/>
            <a:ext cx="3024505" cy="4114800"/>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4381" name="TextBox 8"/>
          <p:cNvSpPr/>
          <p:nvPr/>
        </p:nvSpPr>
        <p:spPr>
          <a:xfrm>
            <a:off x="9055100" y="2052955"/>
            <a:ext cx="2867025" cy="400812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自我意识就是一个人在社会化过程中逐步形成和发展起来的，对自我以及自己与周围环境关系的多方面、多层次的认知、体验和评价，是个体关于自我的全部思想、情感和态度的总和。这种意识是通过个人观察、分析和比较等途径获得的，由自我认知、自我体验和自我调节三种心理成分构成，是一个完整的、多维度的、多层次的心理系统。</a:t>
            </a:r>
            <a:endParaRPr lang="zh-CN" altLang="en-US" dirty="0">
              <a:ea typeface="宋体" panose="02010600030101010101" pitchFamily="2" charset="-122"/>
            </a:endParaRPr>
          </a:p>
        </p:txBody>
      </p:sp>
      <p:sp>
        <p:nvSpPr>
          <p:cNvPr id="7" name="标题 1"/>
          <p:cNvSpPr/>
          <p:nvPr/>
        </p:nvSpPr>
        <p:spPr>
          <a:xfrm>
            <a:off x="9179560" y="534035"/>
            <a:ext cx="1749425" cy="444500"/>
          </a:xfrm>
          <a:prstGeom prst="rect">
            <a:avLst/>
          </a:prstGeom>
          <a:noFill/>
          <a:ln w="9525">
            <a:noFill/>
          </a:ln>
        </p:spPr>
        <p:txBody>
          <a:bodyPr anchor="ctr" anchorCtr="0">
            <a:normAutofit fontScale="90000"/>
          </a:bodyPr>
          <a:p>
            <a:pPr lvl="0">
              <a:lnSpc>
                <a:spcPct val="100000"/>
              </a:lnSpc>
            </a:pP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正文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6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19" name="组合 18"/>
          <p:cNvGrpSpPr/>
          <p:nvPr/>
        </p:nvGrpSpPr>
        <p:grpSpPr>
          <a:xfrm>
            <a:off x="2415777" y="2561590"/>
            <a:ext cx="5912883" cy="2814320"/>
            <a:chOff x="3803" y="3406"/>
            <a:chExt cx="9611" cy="4432"/>
          </a:xfrm>
        </p:grpSpPr>
        <p:sp>
          <p:nvSpPr>
            <p:cNvPr id="3" name="文本框 2"/>
            <p:cNvSpPr txBox="1"/>
            <p:nvPr/>
          </p:nvSpPr>
          <p:spPr>
            <a:xfrm>
              <a:off x="3803" y="4418"/>
              <a:ext cx="743" cy="2450"/>
            </a:xfrm>
            <a:prstGeom prst="rect">
              <a:avLst/>
            </a:prstGeom>
            <a:solidFill>
              <a:schemeClr val="accent1"/>
            </a:solidFill>
          </p:spPr>
          <p:txBody>
            <a:bodyPr vert="eaVert" wrap="square" rtlCol="0" anchor="ctr" anchorCtr="1">
              <a:spAutoFit/>
            </a:bodyPr>
            <a:p>
              <a:pPr fontAlgn="ctr">
                <a:lnSpc>
                  <a:spcPct val="100000"/>
                </a:lnSpc>
              </a:pPr>
              <a:r>
                <a:rPr lang="zh-CN" altLang="en-US"/>
                <a:t>自我意识</a:t>
              </a:r>
              <a:endParaRPr lang="zh-CN" altLang="en-US"/>
            </a:p>
          </p:txBody>
        </p:sp>
        <p:cxnSp>
          <p:nvCxnSpPr>
            <p:cNvPr id="4" name="直接箭头连接符 3"/>
            <p:cNvCxnSpPr>
              <a:stCxn id="3" idx="3"/>
              <a:endCxn id="5" idx="1"/>
            </p:cNvCxnSpPr>
            <p:nvPr/>
          </p:nvCxnSpPr>
          <p:spPr>
            <a:xfrm flipV="1">
              <a:off x="4546" y="4126"/>
              <a:ext cx="1886" cy="15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6431" y="3838"/>
              <a:ext cx="2103" cy="3568"/>
              <a:chOff x="6431" y="3838"/>
              <a:chExt cx="2103" cy="3568"/>
            </a:xfrm>
          </p:grpSpPr>
          <p:sp>
            <p:nvSpPr>
              <p:cNvPr id="5" name="文本框 4"/>
              <p:cNvSpPr txBox="1"/>
              <p:nvPr/>
            </p:nvSpPr>
            <p:spPr>
              <a:xfrm>
                <a:off x="6431" y="3838"/>
                <a:ext cx="2101" cy="576"/>
              </a:xfrm>
              <a:prstGeom prst="rect">
                <a:avLst/>
              </a:prstGeom>
              <a:solidFill>
                <a:schemeClr val="accent1"/>
              </a:solidFill>
            </p:spPr>
            <p:txBody>
              <a:bodyPr wrap="square" rtlCol="0" anchor="ctr" anchorCtr="1">
                <a:spAutoFit/>
              </a:bodyPr>
              <a:p>
                <a:r>
                  <a:rPr lang="zh-CN" altLang="en-US"/>
                  <a:t>自我认知</a:t>
                </a:r>
                <a:endParaRPr lang="zh-CN" altLang="en-US"/>
              </a:p>
            </p:txBody>
          </p:sp>
          <p:sp>
            <p:nvSpPr>
              <p:cNvPr id="6" name="文本框 5"/>
              <p:cNvSpPr txBox="1"/>
              <p:nvPr/>
            </p:nvSpPr>
            <p:spPr>
              <a:xfrm>
                <a:off x="6431" y="5334"/>
                <a:ext cx="2102" cy="576"/>
              </a:xfrm>
              <a:prstGeom prst="rect">
                <a:avLst/>
              </a:prstGeom>
              <a:solidFill>
                <a:schemeClr val="accent1"/>
              </a:solidFill>
            </p:spPr>
            <p:txBody>
              <a:bodyPr wrap="square" rtlCol="0" anchor="ctr" anchorCtr="1">
                <a:spAutoFit/>
              </a:bodyPr>
              <a:p>
                <a:r>
                  <a:rPr lang="zh-CN" altLang="en-US">
                    <a:ea typeface="宋体" panose="02010600030101010101" pitchFamily="2" charset="-122"/>
                  </a:rPr>
                  <a:t>自我体验</a:t>
                </a:r>
                <a:endParaRPr lang="zh-CN" altLang="en-US">
                  <a:ea typeface="宋体" panose="02010600030101010101" pitchFamily="2" charset="-122"/>
                </a:endParaRPr>
              </a:p>
            </p:txBody>
          </p:sp>
          <p:sp>
            <p:nvSpPr>
              <p:cNvPr id="8" name="文本框 7"/>
              <p:cNvSpPr txBox="1"/>
              <p:nvPr/>
            </p:nvSpPr>
            <p:spPr>
              <a:xfrm>
                <a:off x="6431" y="6830"/>
                <a:ext cx="2103" cy="576"/>
              </a:xfrm>
              <a:prstGeom prst="rect">
                <a:avLst/>
              </a:prstGeom>
              <a:solidFill>
                <a:schemeClr val="accent1"/>
              </a:solidFill>
            </p:spPr>
            <p:txBody>
              <a:bodyPr wrap="square" rtlCol="0" anchor="ctr" anchorCtr="1">
                <a:spAutoFit/>
              </a:bodyPr>
              <a:p>
                <a:r>
                  <a:rPr lang="zh-CN" altLang="en-US"/>
                  <a:t>自我调节</a:t>
                </a:r>
                <a:endParaRPr lang="zh-CN" altLang="en-US"/>
              </a:p>
            </p:txBody>
          </p:sp>
        </p:grpSp>
        <p:cxnSp>
          <p:nvCxnSpPr>
            <p:cNvPr id="9" name="直接箭头连接符 8"/>
            <p:cNvCxnSpPr>
              <a:stCxn id="3" idx="3"/>
              <a:endCxn id="6" idx="1"/>
            </p:cNvCxnSpPr>
            <p:nvPr/>
          </p:nvCxnSpPr>
          <p:spPr>
            <a:xfrm flipV="1">
              <a:off x="4546" y="5622"/>
              <a:ext cx="1886" cy="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a:stCxn id="3" idx="3"/>
              <a:endCxn id="8" idx="1"/>
            </p:cNvCxnSpPr>
            <p:nvPr/>
          </p:nvCxnSpPr>
          <p:spPr>
            <a:xfrm>
              <a:off x="4546" y="5643"/>
              <a:ext cx="1886" cy="14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9792" y="3406"/>
              <a:ext cx="3622" cy="4432"/>
              <a:chOff x="9792" y="3406"/>
              <a:chExt cx="3622" cy="4432"/>
            </a:xfrm>
          </p:grpSpPr>
          <p:sp>
            <p:nvSpPr>
              <p:cNvPr id="11" name="文本框 10"/>
              <p:cNvSpPr txBox="1"/>
              <p:nvPr/>
            </p:nvSpPr>
            <p:spPr>
              <a:xfrm>
                <a:off x="9792" y="3406"/>
                <a:ext cx="3622" cy="1440"/>
              </a:xfrm>
              <a:prstGeom prst="rect">
                <a:avLst/>
              </a:prstGeom>
              <a:solidFill>
                <a:schemeClr val="accent1"/>
              </a:solidFill>
            </p:spPr>
            <p:txBody>
              <a:bodyPr wrap="square" rtlCol="0" anchor="ctr" anchorCtr="1">
                <a:spAutoFit/>
              </a:bodyPr>
              <a:p>
                <a:r>
                  <a:rPr lang="zh-CN" altLang="en-US"/>
                  <a:t>自我认识、自我观察自我分析、自我评价</a:t>
                </a:r>
                <a:endParaRPr lang="zh-CN" altLang="en-US"/>
              </a:p>
            </p:txBody>
          </p:sp>
          <p:sp>
            <p:nvSpPr>
              <p:cNvPr id="12" name="文本框 11"/>
              <p:cNvSpPr txBox="1"/>
              <p:nvPr/>
            </p:nvSpPr>
            <p:spPr>
              <a:xfrm>
                <a:off x="9792" y="4686"/>
                <a:ext cx="3622" cy="1872"/>
              </a:xfrm>
              <a:prstGeom prst="rect">
                <a:avLst/>
              </a:prstGeom>
              <a:solidFill>
                <a:schemeClr val="accent1"/>
              </a:solidFill>
            </p:spPr>
            <p:txBody>
              <a:bodyPr wrap="square" rtlCol="0" anchor="ctr" anchorCtr="1">
                <a:spAutoFit/>
              </a:bodyPr>
              <a:p>
                <a:r>
                  <a:rPr lang="zh-CN" altLang="en-US"/>
                  <a:t>自尊自信、自爱自豪自卑自怜、内疚自责成就感、自我效能感</a:t>
                </a:r>
                <a:endParaRPr lang="zh-CN" altLang="en-US"/>
              </a:p>
            </p:txBody>
          </p:sp>
          <p:sp>
            <p:nvSpPr>
              <p:cNvPr id="13" name="文本框 12"/>
              <p:cNvSpPr txBox="1"/>
              <p:nvPr/>
            </p:nvSpPr>
            <p:spPr>
              <a:xfrm>
                <a:off x="9792" y="6398"/>
                <a:ext cx="3622" cy="1440"/>
              </a:xfrm>
              <a:prstGeom prst="rect">
                <a:avLst/>
              </a:prstGeom>
              <a:solidFill>
                <a:schemeClr val="accent1"/>
              </a:solidFill>
            </p:spPr>
            <p:txBody>
              <a:bodyPr wrap="square" rtlCol="0" anchor="ctr" anchorCtr="1">
                <a:spAutoFit/>
              </a:bodyPr>
              <a:p>
                <a:r>
                  <a:rPr lang="zh-CN" altLang="en-US"/>
                  <a:t>自立自制、自律自强自我监督、自我控制</a:t>
                </a:r>
                <a:endParaRPr lang="zh-CN" altLang="en-US"/>
              </a:p>
            </p:txBody>
          </p:sp>
        </p:grpSp>
        <p:cxnSp>
          <p:nvCxnSpPr>
            <p:cNvPr id="16" name="直接箭头连接符 15"/>
            <p:cNvCxnSpPr>
              <a:stCxn id="5" idx="3"/>
              <a:endCxn id="11" idx="1"/>
            </p:cNvCxnSpPr>
            <p:nvPr/>
          </p:nvCxnSpPr>
          <p:spPr>
            <a:xfrm>
              <a:off x="8533" y="4126"/>
              <a:ext cx="125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6" idx="3"/>
              <a:endCxn id="12" idx="1"/>
            </p:cNvCxnSpPr>
            <p:nvPr/>
          </p:nvCxnSpPr>
          <p:spPr>
            <a:xfrm>
              <a:off x="8534" y="5622"/>
              <a:ext cx="125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stCxn id="8" idx="3"/>
              <a:endCxn id="13" idx="1"/>
            </p:cNvCxnSpPr>
            <p:nvPr/>
          </p:nvCxnSpPr>
          <p:spPr>
            <a:xfrm>
              <a:off x="8534" y="7118"/>
              <a:ext cx="125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42545" y="1179195"/>
            <a:ext cx="1748155" cy="4826000"/>
            <a:chOff x="-68" y="1770"/>
            <a:chExt cx="2753" cy="7600"/>
          </a:xfrm>
        </p:grpSpPr>
        <p:sp>
          <p:nvSpPr>
            <p:cNvPr id="21"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4370"/>
                                        </p:tgtEl>
                                        <p:attrNameLst>
                                          <p:attrName>style.visibility</p:attrName>
                                        </p:attrNameLst>
                                      </p:cBhvr>
                                      <p:to>
                                        <p:strVal val="visible"/>
                                      </p:to>
                                    </p:set>
                                    <p:anim calcmode="lin" valueType="num">
                                      <p:cBhvr>
                                        <p:cTn id="7" dur="500" fill="hold"/>
                                        <p:tgtEl>
                                          <p:spTgt spid="14370"/>
                                        </p:tgtEl>
                                        <p:attrNameLst>
                                          <p:attrName>ppt_x</p:attrName>
                                        </p:attrNameLst>
                                      </p:cBhvr>
                                      <p:tavLst>
                                        <p:tav tm="0">
                                          <p:val>
                                            <p:strVal val="#ppt_x"/>
                                          </p:val>
                                        </p:tav>
                                        <p:tav tm="100000">
                                          <p:val>
                                            <p:strVal val="#ppt_x"/>
                                          </p:val>
                                        </p:tav>
                                      </p:tavLst>
                                    </p:anim>
                                    <p:anim calcmode="lin" valueType="num">
                                      <p:cBhvr>
                                        <p:cTn id="8" dur="500" fill="hold"/>
                                        <p:tgtEl>
                                          <p:spTgt spid="1437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4373"/>
                                        </p:tgtEl>
                                        <p:attrNameLst>
                                          <p:attrName>style.visibility</p:attrName>
                                        </p:attrNameLst>
                                      </p:cBhvr>
                                      <p:to>
                                        <p:strVal val="visible"/>
                                      </p:to>
                                    </p:set>
                                    <p:anim calcmode="lin" valueType="num">
                                      <p:cBhvr>
                                        <p:cTn id="11" dur="500" fill="hold"/>
                                        <p:tgtEl>
                                          <p:spTgt spid="14373"/>
                                        </p:tgtEl>
                                        <p:attrNameLst>
                                          <p:attrName>ppt_x</p:attrName>
                                        </p:attrNameLst>
                                      </p:cBhvr>
                                      <p:tavLst>
                                        <p:tav tm="0">
                                          <p:val>
                                            <p:strVal val="#ppt_x"/>
                                          </p:val>
                                        </p:tav>
                                        <p:tav tm="100000">
                                          <p:val>
                                            <p:strVal val="#ppt_x"/>
                                          </p:val>
                                        </p:tav>
                                      </p:tavLst>
                                    </p:anim>
                                    <p:anim calcmode="lin" valueType="num">
                                      <p:cBhvr>
                                        <p:cTn id="12" dur="500" fill="hold"/>
                                        <p:tgtEl>
                                          <p:spTgt spid="1437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4381"/>
                                        </p:tgtEl>
                                        <p:attrNameLst>
                                          <p:attrName>style.visibility</p:attrName>
                                        </p:attrNameLst>
                                      </p:cBhvr>
                                      <p:to>
                                        <p:strVal val="visible"/>
                                      </p:to>
                                    </p:set>
                                    <p:anim calcmode="lin" valueType="num">
                                      <p:cBhvr>
                                        <p:cTn id="16" dur="500" fill="hold"/>
                                        <p:tgtEl>
                                          <p:spTgt spid="14381"/>
                                        </p:tgtEl>
                                        <p:attrNameLst>
                                          <p:attrName>ppt_w</p:attrName>
                                        </p:attrNameLst>
                                      </p:cBhvr>
                                      <p:tavLst>
                                        <p:tav tm="0">
                                          <p:val>
                                            <p:fltVal val="0.000000"/>
                                          </p:val>
                                        </p:tav>
                                        <p:tav tm="100000">
                                          <p:val>
                                            <p:strVal val="#ppt_w"/>
                                          </p:val>
                                        </p:tav>
                                      </p:tavLst>
                                    </p:anim>
                                    <p:anim calcmode="lin" valueType="num">
                                      <p:cBhvr>
                                        <p:cTn id="17" dur="500" fill="hold"/>
                                        <p:tgtEl>
                                          <p:spTgt spid="14381"/>
                                        </p:tgtEl>
                                        <p:attrNameLst>
                                          <p:attrName>ppt_h</p:attrName>
                                        </p:attrNameLst>
                                      </p:cBhvr>
                                      <p:tavLst>
                                        <p:tav tm="0">
                                          <p:val>
                                            <p:fltVal val="0.000000"/>
                                          </p:val>
                                        </p:tav>
                                        <p:tav tm="100000">
                                          <p:val>
                                            <p:strVal val="#ppt_h"/>
                                          </p:val>
                                        </p:tav>
                                      </p:tavLst>
                                    </p:anim>
                                    <p:animEffect filter="fade">
                                      <p:cBhvr>
                                        <p:cTn id="18" dur="500"/>
                                        <p:tgtEl>
                                          <p:spTgt spid="14381"/>
                                        </p:tgtEl>
                                      </p:cBhvr>
                                    </p:animEffect>
                                  </p:childTnLst>
                                </p:cTn>
                              </p:par>
                              <p:par>
                                <p:cTn id="19" presetID="49" presetClass="entr" presetSubtype="0" decel="100000" fill="hold" grpId="1" nodeType="withEffect">
                                  <p:stCondLst>
                                    <p:cond delay="0"/>
                                  </p:stCondLst>
                                  <p:childTnLst>
                                    <p:set>
                                      <p:cBhvr>
                                        <p:cTn id="20" dur="1" fill="hold">
                                          <p:stCondLst>
                                            <p:cond delay="0"/>
                                          </p:stCondLst>
                                        </p:cTn>
                                        <p:tgtEl>
                                          <p:spTgt spid="14381"/>
                                        </p:tgtEl>
                                        <p:attrNameLst>
                                          <p:attrName>style.visibility</p:attrName>
                                        </p:attrNameLst>
                                      </p:cBhvr>
                                      <p:to>
                                        <p:strVal val="visible"/>
                                      </p:to>
                                    </p:set>
                                    <p:anim calcmode="lin" valueType="num">
                                      <p:cBhvr>
                                        <p:cTn id="21" dur="500" fill="hold"/>
                                        <p:tgtEl>
                                          <p:spTgt spid="14381"/>
                                        </p:tgtEl>
                                        <p:attrNameLst>
                                          <p:attrName>ppt_w</p:attrName>
                                        </p:attrNameLst>
                                      </p:cBhvr>
                                      <p:tavLst>
                                        <p:tav tm="0">
                                          <p:val>
                                            <p:fltVal val="0.000000"/>
                                          </p:val>
                                        </p:tav>
                                        <p:tav tm="100000">
                                          <p:val>
                                            <p:strVal val="#ppt_w"/>
                                          </p:val>
                                        </p:tav>
                                      </p:tavLst>
                                    </p:anim>
                                    <p:anim calcmode="lin" valueType="num">
                                      <p:cBhvr>
                                        <p:cTn id="22" dur="500" fill="hold"/>
                                        <p:tgtEl>
                                          <p:spTgt spid="14381"/>
                                        </p:tgtEl>
                                        <p:attrNameLst>
                                          <p:attrName>ppt_h</p:attrName>
                                        </p:attrNameLst>
                                      </p:cBhvr>
                                      <p:tavLst>
                                        <p:tav tm="0">
                                          <p:val>
                                            <p:fltVal val="0.000000"/>
                                          </p:val>
                                        </p:tav>
                                        <p:tav tm="100000">
                                          <p:val>
                                            <p:strVal val="#ppt_h"/>
                                          </p:val>
                                        </p:tav>
                                      </p:tavLst>
                                    </p:anim>
                                    <p:anim calcmode="lin" valueType="num">
                                      <p:cBhvr>
                                        <p:cTn id="23" dur="500" fill="hold"/>
                                        <p:tgtEl>
                                          <p:spTgt spid="14381"/>
                                        </p:tgtEl>
                                        <p:attrNameLst>
                                          <p:attrName>style.rotation</p:attrName>
                                        </p:attrNameLst>
                                      </p:cBhvr>
                                      <p:tavLst>
                                        <p:tav tm="0">
                                          <p:val>
                                            <p:fltVal val="360.000000"/>
                                          </p:val>
                                        </p:tav>
                                        <p:tav tm="100000">
                                          <p:val>
                                            <p:fltVal val="0.000000"/>
                                          </p:val>
                                        </p:tav>
                                      </p:tavLst>
                                    </p:anim>
                                    <p:animEffect filter="fade">
                                      <p:cBhvr>
                                        <p:cTn id="24" dur="500"/>
                                        <p:tgtEl>
                                          <p:spTgt spid="143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73" grpId="0" bldLvl="0"/>
      <p:bldP spid="14381" grpId="0" bldLvl="0"/>
      <p:bldP spid="14381" grpId="1"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5"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
        <p:nvSpPr>
          <p:cNvPr id="15368"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5393"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5394" name="组合 15393"/>
          <p:cNvGrpSpPr/>
          <p:nvPr/>
        </p:nvGrpSpPr>
        <p:grpSpPr>
          <a:xfrm>
            <a:off x="1883410" y="512763"/>
            <a:ext cx="539750" cy="539750"/>
            <a:chOff x="0" y="0"/>
            <a:chExt cx="540000" cy="540000"/>
          </a:xfrm>
        </p:grpSpPr>
        <p:sp>
          <p:nvSpPr>
            <p:cNvPr id="15395"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5396"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02</a:t>
              </a:r>
              <a:endParaRPr lang="zh-CN" altLang="en-US" dirty="0">
                <a:ea typeface="宋体" panose="02010600030101010101" pitchFamily="2" charset="-122"/>
              </a:endParaRPr>
            </a:p>
          </p:txBody>
        </p:sp>
      </p:grpSp>
      <p:sp>
        <p:nvSpPr>
          <p:cNvPr id="15397"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自我意识的发展过程</a:t>
            </a:r>
            <a:endParaRPr lang="zh-CN" altLang="en-US" dirty="0">
              <a:ea typeface="宋体" panose="02010600030101010101" pitchFamily="2" charset="-122"/>
            </a:endParaRPr>
          </a:p>
        </p:txBody>
      </p:sp>
      <p:sp>
        <p:nvSpPr>
          <p:cNvPr id="15398"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rPr>
              <a:t>认知</a:t>
            </a:r>
            <a:endParaRPr lang="zh-CN" altLang="en-US" dirty="0">
              <a:solidFill>
                <a:schemeClr val="bg1"/>
              </a:solidFill>
              <a:latin typeface="微软雅黑" panose="020B0503020204020204" charset="-122"/>
              <a:ea typeface="微软雅黑" panose="020B0503020204020204" charset="-122"/>
            </a:endParaRPr>
          </a:p>
        </p:txBody>
      </p:sp>
      <p:sp>
        <p:nvSpPr>
          <p:cNvPr id="15399"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5400" name="矩形 6"/>
          <p:cNvSpPr/>
          <p:nvPr/>
        </p:nvSpPr>
        <p:spPr>
          <a:xfrm>
            <a:off x="1883410" y="1989138"/>
            <a:ext cx="10307638" cy="3959225"/>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401" name="矩形 9"/>
          <p:cNvSpPr/>
          <p:nvPr/>
        </p:nvSpPr>
        <p:spPr>
          <a:xfrm>
            <a:off x="9062085" y="1773238"/>
            <a:ext cx="100013" cy="3794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402" name="TextBox 10"/>
          <p:cNvSpPr/>
          <p:nvPr/>
        </p:nvSpPr>
        <p:spPr>
          <a:xfrm>
            <a:off x="9422448" y="1773238"/>
            <a:ext cx="2578100"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元认知</a:t>
            </a:r>
            <a:endParaRPr lang="zh-CN" altLang="en-US" sz="2000" b="1" dirty="0">
              <a:solidFill>
                <a:srgbClr val="F79646"/>
              </a:solidFill>
              <a:latin typeface="微软雅黑" panose="020B0503020204020204" charset="-122"/>
              <a:ea typeface="微软雅黑" panose="020B0503020204020204" charset="-122"/>
              <a:sym typeface="微软雅黑" panose="020B0503020204020204" charset="-122"/>
            </a:endParaRPr>
          </a:p>
        </p:txBody>
      </p:sp>
      <p:sp>
        <p:nvSpPr>
          <p:cNvPr id="15403" name="圆角矩形 21"/>
          <p:cNvSpPr/>
          <p:nvPr/>
        </p:nvSpPr>
        <p:spPr>
          <a:xfrm>
            <a:off x="1883410" y="2276475"/>
            <a:ext cx="10117138" cy="35290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5404" name="TextBox 8"/>
          <p:cNvSpPr/>
          <p:nvPr/>
        </p:nvSpPr>
        <p:spPr>
          <a:xfrm>
            <a:off x="4815840" y="2852897"/>
            <a:ext cx="7113270" cy="237617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美国心理学家弗拉威尔（J.Flavell）曾指出，元认知通常被广泛地定义为任何以认知过程和结果为对象的知识或是任何调节认知过程的认知活动。它之所以被称为元认知是因为其核心意义是对认知的认知[1]。具体到学习活动中，就是指对学习认知活动的认知。它要求学习者对自身的心理状态、能力，所要达到的目标以及达到目标所要采取的策略和方法都有明确的意识，同时在学习中时时进行自我监督、自我检查、评价，从而肯定、发展正确的行为，发现和改正错误或不良行为，使自己的认知活动得到调整和改善。</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pic>
        <p:nvPicPr>
          <p:cNvPr id="4" name="图片 3" descr="77A58PICYMP_1024"/>
          <p:cNvPicPr>
            <a:picLocks noChangeAspect="1"/>
          </p:cNvPicPr>
          <p:nvPr/>
        </p:nvPicPr>
        <p:blipFill>
          <a:blip r:embed="rId3"/>
          <a:stretch>
            <a:fillRect/>
          </a:stretch>
        </p:blipFill>
        <p:spPr>
          <a:xfrm>
            <a:off x="2005330" y="2398395"/>
            <a:ext cx="2594610" cy="328549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5404"/>
                                        </p:tgtEl>
                                        <p:attrNameLst>
                                          <p:attrName>style.visibility</p:attrName>
                                        </p:attrNameLst>
                                      </p:cBhvr>
                                      <p:to>
                                        <p:strVal val="visible"/>
                                      </p:to>
                                    </p:set>
                                    <p:animEffect filter="fade">
                                      <p:cBhvr>
                                        <p:cTn id="7" dur="1000"/>
                                        <p:tgtEl>
                                          <p:spTgt spid="15404"/>
                                        </p:tgtEl>
                                      </p:cBhvr>
                                    </p:animEffect>
                                    <p:anim calcmode="lin" valueType="num">
                                      <p:cBhvr>
                                        <p:cTn id="8" dur="1000" fill="hold"/>
                                        <p:tgtEl>
                                          <p:spTgt spid="15404"/>
                                        </p:tgtEl>
                                        <p:attrNameLst>
                                          <p:attrName>ppt_x</p:attrName>
                                        </p:attrNameLst>
                                      </p:cBhvr>
                                      <p:tavLst>
                                        <p:tav tm="0">
                                          <p:val>
                                            <p:strVal val="#ppt_x"/>
                                          </p:val>
                                        </p:tav>
                                        <p:tav tm="100000">
                                          <p:val>
                                            <p:strVal val="#ppt_x"/>
                                          </p:val>
                                        </p:tav>
                                      </p:tavLst>
                                    </p:anim>
                                    <p:anim calcmode="lin" valueType="num">
                                      <p:cBhvr>
                                        <p:cTn id="9" dur="1000" fill="hold"/>
                                        <p:tgtEl>
                                          <p:spTgt spid="154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04"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9"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92"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6417"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6418" name="组合 16417"/>
          <p:cNvGrpSpPr/>
          <p:nvPr/>
        </p:nvGrpSpPr>
        <p:grpSpPr>
          <a:xfrm>
            <a:off x="1883410" y="512763"/>
            <a:ext cx="539750" cy="539750"/>
            <a:chOff x="0" y="0"/>
            <a:chExt cx="540000" cy="540000"/>
          </a:xfrm>
        </p:grpSpPr>
        <p:sp>
          <p:nvSpPr>
            <p:cNvPr id="1641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642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2</a:t>
              </a:r>
              <a:endParaRPr lang="en-US" dirty="0">
                <a:ea typeface="宋体" panose="02010600030101010101" pitchFamily="2" charset="-122"/>
              </a:endParaRPr>
            </a:p>
          </p:txBody>
        </p:sp>
      </p:grpSp>
      <p:sp>
        <p:nvSpPr>
          <p:cNvPr id="16421"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自我意识的发展过程</a:t>
            </a:r>
            <a:endParaRPr lang="zh-CN" altLang="en-US" dirty="0">
              <a:ea typeface="宋体" panose="02010600030101010101" pitchFamily="2" charset="-122"/>
            </a:endParaRPr>
          </a:p>
        </p:txBody>
      </p:sp>
      <p:sp>
        <p:nvSpPr>
          <p:cNvPr id="16422" name="TextBox 25"/>
          <p:cNvSpPr/>
          <p:nvPr/>
        </p:nvSpPr>
        <p:spPr>
          <a:xfrm>
            <a:off x="10703560" y="1052513"/>
            <a:ext cx="640080" cy="384810"/>
          </a:xfrm>
          <a:prstGeom prst="rect">
            <a:avLst/>
          </a:prstGeom>
          <a:noFill/>
          <a:ln w="9525">
            <a:noFill/>
          </a:ln>
        </p:spPr>
        <p:txBody>
          <a:bodyPr wrap="none">
            <a:spAutoFit/>
          </a:bodyPr>
          <a:p>
            <a:pPr lvl="0" algn="l">
              <a:lnSpc>
                <a:spcPct val="100000"/>
              </a:lnSpc>
            </a:pPr>
            <a:r>
              <a:rPr lang="zh-CN" altLang="en-US" dirty="0">
                <a:solidFill>
                  <a:schemeClr val="bg1"/>
                </a:solidFill>
                <a:latin typeface="微软雅黑" panose="020B0503020204020204" charset="-122"/>
                <a:ea typeface="微软雅黑" panose="020B0503020204020204" charset="-122"/>
                <a:sym typeface="+mn-ea"/>
              </a:rPr>
              <a:t>认知</a:t>
            </a:r>
            <a:endParaRPr lang="zh-CN" altLang="en-US" dirty="0">
              <a:ea typeface="宋体" panose="02010600030101010101" pitchFamily="2" charset="-122"/>
            </a:endParaRPr>
          </a:p>
        </p:txBody>
      </p:sp>
      <p:sp>
        <p:nvSpPr>
          <p:cNvPr id="16423"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6424"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425" name="圆角矩形 18"/>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6426" name="TextBox 8"/>
          <p:cNvSpPr/>
          <p:nvPr/>
        </p:nvSpPr>
        <p:spPr>
          <a:xfrm>
            <a:off x="6658610" y="2852897"/>
            <a:ext cx="4694238" cy="237617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关于元认知的结构包括三方面的内容：一是元认知知识，即个体关于自己或他人的认识活动、过程、结果以及与之有关的知识；二是元认知体验，即伴随着认知活动而产生的认知体验或情感体验；三是元认知监控，即个体在认知活动进行的过程中，对自己的认知活动积极进行监控，并相应地对其进行调节，以达到预定的目标。</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6430" name="Picture 3" descr="C:\Users\cxy\Desktop\《心理健康》\图\5655caafb320f_1024.jpg5655caafb320f_1024"/>
          <p:cNvPicPr>
            <a:picLocks noChangeAspect="1"/>
          </p:cNvPicPr>
          <p:nvPr/>
        </p:nvPicPr>
        <p:blipFill>
          <a:blip r:embed="rId2"/>
          <a:srcRect/>
          <a:stretch>
            <a:fillRect/>
          </a:stretch>
        </p:blipFill>
        <p:spPr>
          <a:xfrm>
            <a:off x="2423160" y="2759075"/>
            <a:ext cx="4032250" cy="2689225"/>
          </a:xfrm>
          <a:prstGeom prst="rect">
            <a:avLst/>
          </a:prstGeom>
          <a:noFill/>
          <a:ln w="28575" cap="flat" cmpd="sng">
            <a:solidFill>
              <a:schemeClr val="bg1"/>
            </a:solidFill>
            <a:prstDash val="solid"/>
            <a:miter/>
            <a:headEnd type="none" w="med" len="med"/>
            <a:tailEnd type="none" w="med" len="med"/>
          </a:ln>
        </p:spPr>
      </p:pic>
      <p:grpSp>
        <p:nvGrpSpPr>
          <p:cNvPr id="3" name="组合 2"/>
          <p:cNvGrpSpPr/>
          <p:nvPr/>
        </p:nvGrpSpPr>
        <p:grpSpPr>
          <a:xfrm>
            <a:off x="-42545" y="1123950"/>
            <a:ext cx="1748155" cy="4826000"/>
            <a:chOff x="-68" y="1770"/>
            <a:chExt cx="2753" cy="7600"/>
          </a:xfrm>
        </p:grpSpPr>
        <p:sp>
          <p:nvSpPr>
            <p:cNvPr id="2" name="矩形 13"/>
            <p:cNvSpPr/>
            <p:nvPr/>
          </p:nvSpPr>
          <p:spPr>
            <a:xfrm>
              <a:off x="3" y="1770"/>
              <a:ext cx="2680" cy="76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3"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3"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3"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3"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3"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3"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426"/>
                                        </p:tgtEl>
                                        <p:attrNameLst>
                                          <p:attrName>style.visibility</p:attrName>
                                        </p:attrNameLst>
                                      </p:cBhvr>
                                      <p:to>
                                        <p:strVal val="visible"/>
                                      </p:to>
                                    </p:set>
                                    <p:anim calcmode="lin" valueType="num">
                                      <p:cBhvr>
                                        <p:cTn id="7" dur="500" fill="hold"/>
                                        <p:tgtEl>
                                          <p:spTgt spid="16426"/>
                                        </p:tgtEl>
                                        <p:attrNameLst>
                                          <p:attrName>ppt_w</p:attrName>
                                        </p:attrNameLst>
                                      </p:cBhvr>
                                      <p:tavLst>
                                        <p:tav tm="0">
                                          <p:val>
                                            <p:fltVal val="0.000000"/>
                                          </p:val>
                                        </p:tav>
                                        <p:tav tm="100000">
                                          <p:val>
                                            <p:strVal val="#ppt_w"/>
                                          </p:val>
                                        </p:tav>
                                      </p:tavLst>
                                    </p:anim>
                                    <p:anim calcmode="lin" valueType="num">
                                      <p:cBhvr>
                                        <p:cTn id="8" dur="500" fill="hold"/>
                                        <p:tgtEl>
                                          <p:spTgt spid="16426"/>
                                        </p:tgtEl>
                                        <p:attrNameLst>
                                          <p:attrName>ppt_h</p:attrName>
                                        </p:attrNameLst>
                                      </p:cBhvr>
                                      <p:tavLst>
                                        <p:tav tm="0">
                                          <p:val>
                                            <p:fltVal val="0.000000"/>
                                          </p:val>
                                        </p:tav>
                                        <p:tav tm="100000">
                                          <p:val>
                                            <p:strVal val="#ppt_h"/>
                                          </p:val>
                                        </p:tav>
                                      </p:tavLst>
                                    </p:anim>
                                    <p:animEffect filter="fade">
                                      <p:cBhvr>
                                        <p:cTn id="9" dur="500"/>
                                        <p:tgtEl>
                                          <p:spTgt spid="16426"/>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6426"/>
                                        </p:tgtEl>
                                        <p:attrNameLst>
                                          <p:attrName>style.visibility</p:attrName>
                                        </p:attrNameLst>
                                      </p:cBhvr>
                                      <p:to>
                                        <p:strVal val="visible"/>
                                      </p:to>
                                    </p:set>
                                    <p:anim calcmode="lin" valueType="num">
                                      <p:cBhvr>
                                        <p:cTn id="12" dur="500" fill="hold"/>
                                        <p:tgtEl>
                                          <p:spTgt spid="16426"/>
                                        </p:tgtEl>
                                        <p:attrNameLst>
                                          <p:attrName>ppt_w</p:attrName>
                                        </p:attrNameLst>
                                      </p:cBhvr>
                                      <p:tavLst>
                                        <p:tav tm="0">
                                          <p:val>
                                            <p:fltVal val="0.000000"/>
                                          </p:val>
                                        </p:tav>
                                        <p:tav tm="100000">
                                          <p:val>
                                            <p:strVal val="#ppt_w"/>
                                          </p:val>
                                        </p:tav>
                                      </p:tavLst>
                                    </p:anim>
                                    <p:anim calcmode="lin" valueType="num">
                                      <p:cBhvr>
                                        <p:cTn id="13" dur="500" fill="hold"/>
                                        <p:tgtEl>
                                          <p:spTgt spid="16426"/>
                                        </p:tgtEl>
                                        <p:attrNameLst>
                                          <p:attrName>ppt_h</p:attrName>
                                        </p:attrNameLst>
                                      </p:cBhvr>
                                      <p:tavLst>
                                        <p:tav tm="0">
                                          <p:val>
                                            <p:fltVal val="0.000000"/>
                                          </p:val>
                                        </p:tav>
                                        <p:tav tm="100000">
                                          <p:val>
                                            <p:strVal val="#ppt_h"/>
                                          </p:val>
                                        </p:tav>
                                      </p:tavLst>
                                    </p:anim>
                                    <p:anim calcmode="lin" valueType="num">
                                      <p:cBhvr>
                                        <p:cTn id="14" dur="500" fill="hold"/>
                                        <p:tgtEl>
                                          <p:spTgt spid="16426"/>
                                        </p:tgtEl>
                                        <p:attrNameLst>
                                          <p:attrName>style.rotation</p:attrName>
                                        </p:attrNameLst>
                                      </p:cBhvr>
                                      <p:tavLst>
                                        <p:tav tm="0">
                                          <p:val>
                                            <p:fltVal val="360.000000"/>
                                          </p:val>
                                        </p:tav>
                                        <p:tav tm="100000">
                                          <p:val>
                                            <p:fltVal val="0.000000"/>
                                          </p:val>
                                        </p:tav>
                                      </p:tavLst>
                                    </p:anim>
                                    <p:animEffect filter="fade">
                                      <p:cBhvr>
                                        <p:cTn id="15" dur="500"/>
                                        <p:tgtEl>
                                          <p:spTgt spid="16426"/>
                                        </p:tgtEl>
                                      </p:cBhvr>
                                    </p:animEffect>
                                  </p:childTnLst>
                                </p:cTn>
                              </p:par>
                              <p:par>
                                <p:cTn id="16" presetID="10" presetClass="entr" presetSubtype="0" fill="hold" nodeType="withEffect">
                                  <p:stCondLst>
                                    <p:cond delay="500"/>
                                  </p:stCondLst>
                                  <p:childTnLst>
                                    <p:set>
                                      <p:cBhvr>
                                        <p:cTn id="17" dur="1" fill="hold">
                                          <p:stCondLst>
                                            <p:cond delay="0"/>
                                          </p:stCondLst>
                                        </p:cTn>
                                        <p:tgtEl>
                                          <p:spTgt spid="16430"/>
                                        </p:tgtEl>
                                        <p:attrNameLst>
                                          <p:attrName>style.visibility</p:attrName>
                                        </p:attrNameLst>
                                      </p:cBhvr>
                                      <p:to>
                                        <p:strVal val="visible"/>
                                      </p:to>
                                    </p:set>
                                    <p:anim calcmode="lin" valueType="num">
                                      <p:cBhvr>
                                        <p:cTn id="18" dur="100" fill="hold"/>
                                        <p:tgtEl>
                                          <p:spTgt spid="16430"/>
                                        </p:tgtEl>
                                        <p:attrNameLst>
                                          <p:attrName>ppt_w</p:attrName>
                                        </p:attrNameLst>
                                      </p:cBhvr>
                                      <p:tavLst>
                                        <p:tav tm="0">
                                          <p:val>
                                            <p:fltVal val="0.000000"/>
                                          </p:val>
                                        </p:tav>
                                        <p:tav tm="100000">
                                          <p:val>
                                            <p:strVal val="#ppt_w"/>
                                          </p:val>
                                        </p:tav>
                                      </p:tavLst>
                                    </p:anim>
                                    <p:anim calcmode="lin" valueType="num">
                                      <p:cBhvr>
                                        <p:cTn id="19" dur="100" fill="hold"/>
                                        <p:tgtEl>
                                          <p:spTgt spid="16430"/>
                                        </p:tgtEl>
                                        <p:attrNameLst>
                                          <p:attrName>ppt_h</p:attrName>
                                        </p:attrNameLst>
                                      </p:cBhvr>
                                      <p:tavLst>
                                        <p:tav tm="0">
                                          <p:val>
                                            <p:fltVal val="0.000000"/>
                                          </p:val>
                                        </p:tav>
                                        <p:tav tm="100000">
                                          <p:val>
                                            <p:strVal val="#ppt_h"/>
                                          </p:val>
                                        </p:tav>
                                      </p:tavLst>
                                    </p:anim>
                                    <p:animEffect filter="fade">
                                      <p:cBhvr>
                                        <p:cTn id="20" dur="100"/>
                                        <p:tgtEl>
                                          <p:spTgt spid="16430"/>
                                        </p:tgtEl>
                                      </p:cBhvr>
                                    </p:animEffect>
                                  </p:childTnLst>
                                </p:cTn>
                              </p:par>
                              <p:par>
                                <p:cTn id="21" presetID="6" presetClass="emph" presetSubtype="0" fill="hold" nodeType="withEffect">
                                  <p:stCondLst>
                                    <p:cond delay="600"/>
                                  </p:stCondLst>
                                  <p:childTnLst>
                                    <p:animScale>
                                      <p:cBhvr>
                                        <p:cTn id="22" dur="100" fill="hold"/>
                                        <p:tgtEl>
                                          <p:spTgt spid="16430"/>
                                        </p:tgtEl>
                                      </p:cBhvr>
                                      <p:by x="110000" y="110000"/>
                                    </p:animScale>
                                  </p:childTnLst>
                                </p:cTn>
                              </p:par>
                              <p:par>
                                <p:cTn id="23" presetID="6" presetClass="emph" presetSubtype="0" fill="hold" nodeType="withEffect">
                                  <p:stCondLst>
                                    <p:cond delay="700"/>
                                  </p:stCondLst>
                                  <p:childTnLst>
                                    <p:animScale>
                                      <p:cBhvr>
                                        <p:cTn id="24" dur="200" fill="hold"/>
                                        <p:tgtEl>
                                          <p:spTgt spid="16430"/>
                                        </p:tgtEl>
                                      </p:cBhvr>
                                      <p:by x="90000" y="90000"/>
                                    </p:animScale>
                                  </p:childTnLst>
                                </p:cTn>
                              </p:par>
                              <p:par>
                                <p:cTn id="25" presetID="6" presetClass="emph" presetSubtype="0" fill="hold" nodeType="withEffect">
                                  <p:stCondLst>
                                    <p:cond delay="900"/>
                                  </p:stCondLst>
                                  <p:childTnLst>
                                    <p:animScale>
                                      <p:cBhvr>
                                        <p:cTn id="26" dur="100" fill="hold"/>
                                        <p:tgtEl>
                                          <p:spTgt spid="16430"/>
                                        </p:tgtEl>
                                      </p:cBhvr>
                                      <p:by x="105000" y="105000"/>
                                    </p:animScale>
                                  </p:childTnLst>
                                </p:cTn>
                              </p:par>
                              <p:par>
                                <p:cTn id="27" presetID="6" presetClass="emph" presetSubtype="0" fill="hold" nodeType="withEffect">
                                  <p:stCondLst>
                                    <p:cond delay="1000"/>
                                  </p:stCondLst>
                                  <p:childTnLst>
                                    <p:animScale>
                                      <p:cBhvr>
                                        <p:cTn id="28" dur="200" fill="hold"/>
                                        <p:tgtEl>
                                          <p:spTgt spid="16430"/>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26" grpId="0" bldLvl="0"/>
      <p:bldP spid="16426" grpId="1" bldLvl="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9" name="矩形 12"/>
          <p:cNvSpPr/>
          <p:nvPr/>
        </p:nvSpPr>
        <p:spPr>
          <a:xfrm>
            <a:off x="1847215" y="1123950"/>
            <a:ext cx="10344150" cy="521652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92"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6417"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6418" name="组合 16417"/>
          <p:cNvGrpSpPr/>
          <p:nvPr/>
        </p:nvGrpSpPr>
        <p:grpSpPr>
          <a:xfrm>
            <a:off x="1883410" y="512763"/>
            <a:ext cx="539750" cy="539750"/>
            <a:chOff x="0" y="0"/>
            <a:chExt cx="540000" cy="540000"/>
          </a:xfrm>
        </p:grpSpPr>
        <p:sp>
          <p:nvSpPr>
            <p:cNvPr id="1641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642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2</a:t>
              </a:r>
              <a:endParaRPr lang="en-US" dirty="0">
                <a:ea typeface="宋体" panose="02010600030101010101" pitchFamily="2" charset="-122"/>
              </a:endParaRPr>
            </a:p>
          </p:txBody>
        </p:sp>
      </p:grpSp>
      <p:sp>
        <p:nvSpPr>
          <p:cNvPr id="16421"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自我意识的发展过程</a:t>
            </a:r>
            <a:endParaRPr lang="zh-CN" altLang="en-US" dirty="0">
              <a:ea typeface="宋体" panose="02010600030101010101" pitchFamily="2" charset="-122"/>
            </a:endParaRPr>
          </a:p>
        </p:txBody>
      </p:sp>
      <p:sp>
        <p:nvSpPr>
          <p:cNvPr id="16422" name="TextBox 25"/>
          <p:cNvSpPr/>
          <p:nvPr/>
        </p:nvSpPr>
        <p:spPr>
          <a:xfrm>
            <a:off x="10703560" y="1052513"/>
            <a:ext cx="640080" cy="384810"/>
          </a:xfrm>
          <a:prstGeom prst="rect">
            <a:avLst/>
          </a:prstGeom>
          <a:noFill/>
          <a:ln w="9525">
            <a:noFill/>
          </a:ln>
        </p:spPr>
        <p:txBody>
          <a:bodyPr wrap="none">
            <a:spAutoFit/>
          </a:bodyPr>
          <a:p>
            <a:pPr lvl="0" algn="l">
              <a:lnSpc>
                <a:spcPct val="100000"/>
              </a:lnSpc>
            </a:pPr>
            <a:r>
              <a:rPr lang="zh-CN" altLang="en-US" dirty="0">
                <a:solidFill>
                  <a:schemeClr val="bg1"/>
                </a:solidFill>
                <a:latin typeface="微软雅黑" panose="020B0503020204020204" charset="-122"/>
                <a:ea typeface="微软雅黑" panose="020B0503020204020204" charset="-122"/>
                <a:sym typeface="+mn-ea"/>
              </a:rPr>
              <a:t>认知</a:t>
            </a:r>
            <a:endParaRPr lang="zh-CN" altLang="en-US" dirty="0">
              <a:ea typeface="宋体" panose="02010600030101010101" pitchFamily="2" charset="-122"/>
            </a:endParaRPr>
          </a:p>
        </p:txBody>
      </p:sp>
      <p:sp>
        <p:nvSpPr>
          <p:cNvPr id="16423"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6424" name="矩形 6"/>
          <p:cNvSpPr/>
          <p:nvPr/>
        </p:nvSpPr>
        <p:spPr>
          <a:xfrm>
            <a:off x="2153285" y="1446530"/>
            <a:ext cx="9488805" cy="47593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425" name="圆角矩形 18"/>
          <p:cNvSpPr/>
          <p:nvPr/>
        </p:nvSpPr>
        <p:spPr>
          <a:xfrm>
            <a:off x="2280285" y="1591945"/>
            <a:ext cx="9217025" cy="4443095"/>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6426" name="TextBox 8"/>
          <p:cNvSpPr/>
          <p:nvPr/>
        </p:nvSpPr>
        <p:spPr>
          <a:xfrm>
            <a:off x="2424430" y="1700530"/>
            <a:ext cx="8947150" cy="433451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元认知知识、元认知体验和元认知监控三者是相互联系、相互影响和相互制约的。元认知知识有助于人们在实际的认知活动中对活动进行有效的监控，指导人们自觉地、有效地选择、评价、修正和放弃认知的任务、目标和策略。同样，它也能引起有关自身、任务、目的的各种各样的元认知体验，帮助人们理解这些元认知体验的意义和它们在行为方面的含义；元认知体验对元认知知识和元认知监控具有非常重要的作用。通过各种元认知体验，人们可以补充、删除或修改原有的元认知知识，即通过同化和顺应机制来发展元认知知识。而元认知体验有助于人们确定新的目标，修改或放弃旧的目标，有助于激活认知策略和元认知策略。元认知监控一方面是通过元认知知识、元认知体验、认知目标与行动（策略）之间的相互作用而进行的，另一方面人们的元认知知识又大多来源于人们对认知活动进行监控、调节的实际过程。善于对认知活动进行自觉或不自觉监控的人，自然会有更多的元认知体验和经验，从而具有更多的元认知知识，这就是说，认知活动中元认知监控水平制约着人们的元认知知识的获得与水平。对于元认知体验，它总是与认知活动相伴随，离不开人们对认知活动的监控过程。总之，元认知的这三个方面是相互依赖、相互制约的，三者的有机结合便构成了一个统一整体——元认知。</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4" name="组合 3"/>
          <p:cNvGrpSpPr/>
          <p:nvPr/>
        </p:nvGrpSpPr>
        <p:grpSpPr>
          <a:xfrm>
            <a:off x="-42545" y="1123950"/>
            <a:ext cx="1748155" cy="5216525"/>
            <a:chOff x="-68" y="1770"/>
            <a:chExt cx="2753" cy="8215"/>
          </a:xfrm>
        </p:grpSpPr>
        <p:sp>
          <p:nvSpPr>
            <p:cNvPr id="2" name="矩形 13"/>
            <p:cNvSpPr/>
            <p:nvPr/>
          </p:nvSpPr>
          <p:spPr>
            <a:xfrm>
              <a:off x="3" y="1770"/>
              <a:ext cx="2680" cy="8215"/>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矩形 19"/>
            <p:cNvSpPr/>
            <p:nvPr/>
          </p:nvSpPr>
          <p:spPr>
            <a:xfrm>
              <a:off x="921" y="3835"/>
              <a:ext cx="1736"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矩形 20"/>
            <p:cNvSpPr/>
            <p:nvPr/>
          </p:nvSpPr>
          <p:spPr>
            <a:xfrm>
              <a:off x="3" y="2789"/>
              <a:ext cx="777"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4" name="TextBox 21"/>
            <p:cNvSpPr/>
            <p:nvPr/>
          </p:nvSpPr>
          <p:spPr>
            <a:xfrm>
              <a:off x="-68" y="2678"/>
              <a:ext cx="994"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01</a:t>
              </a:r>
              <a:endParaRPr lang="en-US" altLang="zh-CN" sz="2800" b="1">
                <a:solidFill>
                  <a:srgbClr val="F2F2F2"/>
                </a:solidFill>
                <a:latin typeface="Bradley Hand ITC" pitchFamily="2" charset="0"/>
                <a:ea typeface="楷体_GB2312" panose="02010609030101010101" pitchFamily="1" charset="-122"/>
                <a:sym typeface="Bradley Hand ITC" pitchFamily="2" charset="0"/>
              </a:endParaRPr>
            </a:p>
          </p:txBody>
        </p:sp>
        <p:sp>
          <p:nvSpPr>
            <p:cNvPr id="6155" name="TextBox 22">
              <a:hlinkClick r:id="rId2" action="ppaction://hlinksldjump"/>
            </p:cNvPr>
            <p:cNvSpPr/>
            <p:nvPr/>
          </p:nvSpPr>
          <p:spPr>
            <a:xfrm>
              <a:off x="1041" y="275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rPr>
                <a:t>单元一</a:t>
              </a:r>
              <a:endParaRPr lang="zh-CN" altLang="en-US" sz="2000">
                <a:solidFill>
                  <a:srgbClr val="BFBFBF"/>
                </a:solidFill>
                <a:latin typeface="微软雅黑" panose="020B0503020204020204" charset="-122"/>
                <a:ea typeface="微软雅黑" panose="020B0503020204020204" charset="-122"/>
                <a:cs typeface="+mn-ea"/>
                <a:sym typeface="微软雅黑" panose="020B0503020204020204" charset="-122"/>
              </a:endParaRPr>
            </a:p>
          </p:txBody>
        </p:sp>
        <p:sp>
          <p:nvSpPr>
            <p:cNvPr id="6158" name="矩形 41"/>
            <p:cNvSpPr/>
            <p:nvPr/>
          </p:nvSpPr>
          <p:spPr>
            <a:xfrm>
              <a:off x="4" y="3835"/>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59" name="TextBox 42"/>
            <p:cNvSpPr/>
            <p:nvPr/>
          </p:nvSpPr>
          <p:spPr>
            <a:xfrm>
              <a:off x="-68" y="3724"/>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02</a:t>
              </a:r>
              <a:endParaRPr lang="en-US" altLang="zh-CN">
                <a:ea typeface="宋体" panose="02010600030101010101" pitchFamily="2" charset="-122"/>
              </a:endParaRPr>
            </a:p>
          </p:txBody>
        </p:sp>
        <p:sp>
          <p:nvSpPr>
            <p:cNvPr id="6160" name="TextBox 43">
              <a:hlinkClick r:id="rId2" action="ppaction://hlinksldjump"/>
            </p:cNvPr>
            <p:cNvSpPr/>
            <p:nvPr/>
          </p:nvSpPr>
          <p:spPr>
            <a:xfrm>
              <a:off x="1041" y="3803"/>
              <a:ext cx="1642" cy="658"/>
            </a:xfrm>
            <a:prstGeom prst="rect">
              <a:avLst/>
            </a:prstGeom>
            <a:noFill/>
            <a:ln w="9525">
              <a:noFill/>
            </a:ln>
          </p:spPr>
          <p:txBody>
            <a:bodyPr wrap="square">
              <a:spAutoFit/>
            </a:bodyPr>
            <a:p>
              <a:pPr lvl="0">
                <a:lnSpc>
                  <a:spcPct val="100000"/>
                </a:lnSpc>
              </a:pPr>
              <a:r>
                <a:rPr lang="zh-CN" altLang="en-US" sz="2000">
                  <a:solidFill>
                    <a:schemeClr val="bg1"/>
                  </a:solidFill>
                  <a:latin typeface="微软雅黑" panose="020B0503020204020204" charset="-122"/>
                  <a:ea typeface="微软雅黑" panose="020B0503020204020204" charset="-122"/>
                  <a:sym typeface="微软雅黑" panose="020B0503020204020204" charset="-122"/>
                </a:rPr>
                <a:t>单元二</a:t>
              </a:r>
              <a:endParaRPr lang="zh-CN" altLang="en-US" sz="20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62" name="矩形 38"/>
            <p:cNvSpPr/>
            <p:nvPr/>
          </p:nvSpPr>
          <p:spPr>
            <a:xfrm>
              <a:off x="4" y="4881"/>
              <a:ext cx="777"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3" name="TextBox 39"/>
            <p:cNvSpPr/>
            <p:nvPr/>
          </p:nvSpPr>
          <p:spPr>
            <a:xfrm>
              <a:off x="-68" y="4770"/>
              <a:ext cx="993"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03</a:t>
              </a:r>
              <a:endParaRPr lang="en-US" altLang="zh-CN">
                <a:ea typeface="宋体" panose="02010600030101010101" pitchFamily="2" charset="-122"/>
              </a:endParaRPr>
            </a:p>
          </p:txBody>
        </p:sp>
        <p:sp>
          <p:nvSpPr>
            <p:cNvPr id="6164" name="TextBox 40">
              <a:hlinkClick r:id="rId2" action="ppaction://hlinksldjump"/>
            </p:cNvPr>
            <p:cNvSpPr/>
            <p:nvPr/>
          </p:nvSpPr>
          <p:spPr>
            <a:xfrm>
              <a:off x="1042" y="4849"/>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单元三</a:t>
              </a:r>
              <a:endParaRPr lang="zh-CN" altLang="en-US">
                <a:ea typeface="宋体" panose="02010600030101010101" pitchFamily="2" charset="-122"/>
              </a:endParaRPr>
            </a:p>
          </p:txBody>
        </p:sp>
        <p:sp>
          <p:nvSpPr>
            <p:cNvPr id="6166" name="矩形 35"/>
            <p:cNvSpPr/>
            <p:nvPr/>
          </p:nvSpPr>
          <p:spPr>
            <a:xfrm>
              <a:off x="4" y="5885"/>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67" name="TextBox 36"/>
            <p:cNvSpPr/>
            <p:nvPr/>
          </p:nvSpPr>
          <p:spPr>
            <a:xfrm>
              <a:off x="-68" y="5812"/>
              <a:ext cx="990"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04</a:t>
              </a:r>
              <a:endParaRPr lang="en-US" altLang="zh-CN">
                <a:ea typeface="宋体" panose="02010600030101010101" pitchFamily="2" charset="-122"/>
              </a:endParaRPr>
            </a:p>
          </p:txBody>
        </p:sp>
        <p:sp>
          <p:nvSpPr>
            <p:cNvPr id="6168" name="TextBox 37">
              <a:hlinkClick r:id="rId2" action="ppaction://hlinksldjump"/>
            </p:cNvPr>
            <p:cNvSpPr/>
            <p:nvPr/>
          </p:nvSpPr>
          <p:spPr>
            <a:xfrm>
              <a:off x="1042" y="5885"/>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单元四</a:t>
              </a:r>
              <a:endParaRPr lang="zh-CN" altLang="en-US">
                <a:ea typeface="宋体" panose="02010600030101010101" pitchFamily="2" charset="-122"/>
              </a:endParaRPr>
            </a:p>
          </p:txBody>
        </p:sp>
        <p:sp>
          <p:nvSpPr>
            <p:cNvPr id="6170" name="矩形 32"/>
            <p:cNvSpPr/>
            <p:nvPr/>
          </p:nvSpPr>
          <p:spPr>
            <a:xfrm>
              <a:off x="4" y="6926"/>
              <a:ext cx="777" cy="593"/>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1" name="TextBox 33"/>
            <p:cNvSpPr/>
            <p:nvPr/>
          </p:nvSpPr>
          <p:spPr>
            <a:xfrm>
              <a:off x="-68" y="6853"/>
              <a:ext cx="98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05</a:t>
              </a:r>
              <a:endParaRPr lang="en-US" altLang="zh-CN">
                <a:ea typeface="宋体" panose="02010600030101010101" pitchFamily="2" charset="-122"/>
              </a:endParaRPr>
            </a:p>
          </p:txBody>
        </p:sp>
        <p:sp>
          <p:nvSpPr>
            <p:cNvPr id="6172" name="TextBox 34">
              <a:hlinkClick r:id="rId2" action="ppaction://hlinksldjump"/>
            </p:cNvPr>
            <p:cNvSpPr/>
            <p:nvPr/>
          </p:nvSpPr>
          <p:spPr>
            <a:xfrm>
              <a:off x="1042" y="6926"/>
              <a:ext cx="1641"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单元五</a:t>
              </a:r>
              <a:endParaRPr lang="zh-CN" altLang="en-US">
                <a:ea typeface="宋体" panose="02010600030101010101" pitchFamily="2" charset="-122"/>
              </a:endParaRPr>
            </a:p>
          </p:txBody>
        </p:sp>
        <p:sp>
          <p:nvSpPr>
            <p:cNvPr id="6174" name="矩形 29"/>
            <p:cNvSpPr/>
            <p:nvPr/>
          </p:nvSpPr>
          <p:spPr>
            <a:xfrm>
              <a:off x="6" y="7967"/>
              <a:ext cx="776" cy="594"/>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175" name="TextBox 30"/>
            <p:cNvSpPr/>
            <p:nvPr/>
          </p:nvSpPr>
          <p:spPr>
            <a:xfrm>
              <a:off x="-68" y="7894"/>
              <a:ext cx="1109" cy="816"/>
            </a:xfrm>
            <a:prstGeom prst="rect">
              <a:avLst/>
            </a:prstGeom>
            <a:noFill/>
            <a:ln w="9525">
              <a:noFill/>
            </a:ln>
          </p:spPr>
          <p:txBody>
            <a:bodyPr wrap="square">
              <a:spAutoFit/>
            </a:bodyPr>
            <a:p>
              <a:pPr lvl="0">
                <a:lnSpc>
                  <a:spcPct val="100000"/>
                </a:lnSpc>
              </a:pPr>
              <a:r>
                <a:rPr lang="en-US" altLang="zh-CN" sz="2800" b="1">
                  <a:solidFill>
                    <a:srgbClr val="F2F2F2"/>
                  </a:solidFill>
                  <a:latin typeface="Bradley Hand ITC" pitchFamily="2" charset="0"/>
                  <a:ea typeface="楷体_GB2312" panose="02010609030101010101" pitchFamily="1" charset="-122"/>
                  <a:sym typeface="Bradley Hand ITC" pitchFamily="2" charset="0"/>
                </a:rPr>
                <a:t>06</a:t>
              </a:r>
              <a:endParaRPr lang="en-US" altLang="zh-CN">
                <a:ea typeface="宋体" panose="02010600030101010101" pitchFamily="2" charset="-122"/>
              </a:endParaRPr>
            </a:p>
          </p:txBody>
        </p:sp>
        <p:sp>
          <p:nvSpPr>
            <p:cNvPr id="6176" name="TextBox 31">
              <a:hlinkClick r:id="rId2" action="ppaction://hlinksldjump"/>
            </p:cNvPr>
            <p:cNvSpPr/>
            <p:nvPr/>
          </p:nvSpPr>
          <p:spPr>
            <a:xfrm>
              <a:off x="1041" y="7967"/>
              <a:ext cx="1643" cy="658"/>
            </a:xfrm>
            <a:prstGeom prst="rect">
              <a:avLst/>
            </a:prstGeom>
            <a:noFill/>
            <a:ln w="9525">
              <a:noFill/>
            </a:ln>
          </p:spPr>
          <p:txBody>
            <a:bodyPr wrap="square">
              <a:spAutoFit/>
            </a:bodyPr>
            <a:p>
              <a:pPr lvl="0">
                <a:lnSpc>
                  <a:spcPct val="100000"/>
                </a:lnSpc>
              </a:pPr>
              <a:r>
                <a:rPr lang="zh-CN" altLang="en-US" sz="2000">
                  <a:solidFill>
                    <a:srgbClr val="BFBFBF"/>
                  </a:solidFill>
                  <a:latin typeface="微软雅黑" panose="020B0503020204020204" charset="-122"/>
                  <a:ea typeface="微软雅黑" panose="020B0503020204020204" charset="-122"/>
                  <a:sym typeface="微软雅黑" panose="020B0503020204020204" charset="-122"/>
                </a:rPr>
                <a:t>单元六</a:t>
              </a:r>
              <a:endParaRPr lang="zh-CN" altLang="en-US">
                <a:ea typeface="宋体" panose="02010600030101010101" pitchFamily="2" charset="-122"/>
              </a:endParaRPr>
            </a:p>
          </p:txBody>
        </p:sp>
      </p:gr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学习单元二</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426"/>
                                        </p:tgtEl>
                                        <p:attrNameLst>
                                          <p:attrName>style.visibility</p:attrName>
                                        </p:attrNameLst>
                                      </p:cBhvr>
                                      <p:to>
                                        <p:strVal val="visible"/>
                                      </p:to>
                                    </p:set>
                                    <p:anim calcmode="lin" valueType="num">
                                      <p:cBhvr>
                                        <p:cTn id="7" dur="500" fill="hold"/>
                                        <p:tgtEl>
                                          <p:spTgt spid="16426"/>
                                        </p:tgtEl>
                                        <p:attrNameLst>
                                          <p:attrName>ppt_w</p:attrName>
                                        </p:attrNameLst>
                                      </p:cBhvr>
                                      <p:tavLst>
                                        <p:tav tm="0">
                                          <p:val>
                                            <p:fltVal val="0.000000"/>
                                          </p:val>
                                        </p:tav>
                                        <p:tav tm="100000">
                                          <p:val>
                                            <p:strVal val="#ppt_w"/>
                                          </p:val>
                                        </p:tav>
                                      </p:tavLst>
                                    </p:anim>
                                    <p:anim calcmode="lin" valueType="num">
                                      <p:cBhvr>
                                        <p:cTn id="8" dur="500" fill="hold"/>
                                        <p:tgtEl>
                                          <p:spTgt spid="16426"/>
                                        </p:tgtEl>
                                        <p:attrNameLst>
                                          <p:attrName>ppt_h</p:attrName>
                                        </p:attrNameLst>
                                      </p:cBhvr>
                                      <p:tavLst>
                                        <p:tav tm="0">
                                          <p:val>
                                            <p:fltVal val="0.000000"/>
                                          </p:val>
                                        </p:tav>
                                        <p:tav tm="100000">
                                          <p:val>
                                            <p:strVal val="#ppt_h"/>
                                          </p:val>
                                        </p:tav>
                                      </p:tavLst>
                                    </p:anim>
                                    <p:animEffect filter="fade">
                                      <p:cBhvr>
                                        <p:cTn id="9" dur="500"/>
                                        <p:tgtEl>
                                          <p:spTgt spid="16426"/>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6426"/>
                                        </p:tgtEl>
                                        <p:attrNameLst>
                                          <p:attrName>style.visibility</p:attrName>
                                        </p:attrNameLst>
                                      </p:cBhvr>
                                      <p:to>
                                        <p:strVal val="visible"/>
                                      </p:to>
                                    </p:set>
                                    <p:anim calcmode="lin" valueType="num">
                                      <p:cBhvr>
                                        <p:cTn id="12" dur="500" fill="hold"/>
                                        <p:tgtEl>
                                          <p:spTgt spid="16426"/>
                                        </p:tgtEl>
                                        <p:attrNameLst>
                                          <p:attrName>ppt_w</p:attrName>
                                        </p:attrNameLst>
                                      </p:cBhvr>
                                      <p:tavLst>
                                        <p:tav tm="0">
                                          <p:val>
                                            <p:fltVal val="0.000000"/>
                                          </p:val>
                                        </p:tav>
                                        <p:tav tm="100000">
                                          <p:val>
                                            <p:strVal val="#ppt_w"/>
                                          </p:val>
                                        </p:tav>
                                      </p:tavLst>
                                    </p:anim>
                                    <p:anim calcmode="lin" valueType="num">
                                      <p:cBhvr>
                                        <p:cTn id="13" dur="500" fill="hold"/>
                                        <p:tgtEl>
                                          <p:spTgt spid="16426"/>
                                        </p:tgtEl>
                                        <p:attrNameLst>
                                          <p:attrName>ppt_h</p:attrName>
                                        </p:attrNameLst>
                                      </p:cBhvr>
                                      <p:tavLst>
                                        <p:tav tm="0">
                                          <p:val>
                                            <p:fltVal val="0.000000"/>
                                          </p:val>
                                        </p:tav>
                                        <p:tav tm="100000">
                                          <p:val>
                                            <p:strVal val="#ppt_h"/>
                                          </p:val>
                                        </p:tav>
                                      </p:tavLst>
                                    </p:anim>
                                    <p:anim calcmode="lin" valueType="num">
                                      <p:cBhvr>
                                        <p:cTn id="14" dur="500" fill="hold"/>
                                        <p:tgtEl>
                                          <p:spTgt spid="16426"/>
                                        </p:tgtEl>
                                        <p:attrNameLst>
                                          <p:attrName>style.rotation</p:attrName>
                                        </p:attrNameLst>
                                      </p:cBhvr>
                                      <p:tavLst>
                                        <p:tav tm="0">
                                          <p:val>
                                            <p:fltVal val="360.000000"/>
                                          </p:val>
                                        </p:tav>
                                        <p:tav tm="100000">
                                          <p:val>
                                            <p:fltVal val="0.000000"/>
                                          </p:val>
                                        </p:tav>
                                      </p:tavLst>
                                    </p:anim>
                                    <p:animEffect filter="fade">
                                      <p:cBhvr>
                                        <p:cTn id="15" dur="500"/>
                                        <p:tgtEl>
                                          <p:spTgt spid="16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26" grpId="0" bldLvl="0"/>
      <p:bldP spid="16426" grpId="1" bldLvl="0"/>
    </p:bldLst>
  </p:timing>
</p:sld>
</file>

<file path=ppt/tags/tag1.xml><?xml version="1.0" encoding="utf-8"?>
<p:tagLst xmlns:p="http://schemas.openxmlformats.org/presentationml/2006/main">
  <p:tag name="KSO_WM_TAG_VERSION" val="1.0"/>
  <p:tag name="KSO_WM_BEAUTIFY_FLAG" val="#wm#"/>
  <p:tag name="KSO_WM_TEMPLATE_CATEGORY" val="custom"/>
  <p:tag name="KSO_WM_TEMPLATE_INDEX" val="160172"/>
  <p:tag name="KSO_WM_UNIT_TYPE" val="a"/>
  <p:tag name="KSO_WM_UNIT_INDEX" val="1"/>
  <p:tag name="KSO_WM_UNIT_ID" val="custom160172_30*a*1"/>
  <p:tag name="KSO_WM_UNIT_CLEAR" val="1"/>
  <p:tag name="KSO_WM_UNIT_LAYERLEVEL" val="1"/>
  <p:tag name="KSO_WM_UNIT_VALUE" val="6"/>
  <p:tag name="KSO_WM_UNIT_ISCONTENTSTITLE" val="0"/>
  <p:tag name="KSO_WM_UNIT_HIGHLIGHT" val="0"/>
  <p:tag name="KSO_WM_UNIT_COMPATIBLE" val="0"/>
  <p:tag name="KSO_WM_UNIT_PRESET_TEXT" val="THANKS"/>
</p:tagLst>
</file>

<file path=ppt/tags/tag2.xml><?xml version="1.0" encoding="utf-8"?>
<p:tagLst xmlns:p="http://schemas.openxmlformats.org/presentationml/2006/main">
  <p:tag name="KSO_WM_TEMPLATE_CATEGORY" val="custom"/>
  <p:tag name="KSO_WM_TEMPLATE_INDEX" val="160172"/>
  <p:tag name="KSO_WM_TAG_VERSION" val="1.0"/>
  <p:tag name="KSO_WM_SLIDE_ID" val="custom160172_29"/>
  <p:tag name="KSO_WM_SLIDE_INDEX" val="29"/>
  <p:tag name="KSO_WM_SLIDE_ITEM_CNT" val="1"/>
  <p:tag name="KSO_WM_SLIDE_LAYOUT" val="a"/>
  <p:tag name="KSO_WM_SLIDE_LAYOUT_CNT" val="1"/>
  <p:tag name="KSO_WM_SLIDE_TYPE" val="endPage"/>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自定义 123">
      <a:dk1>
        <a:sysClr val="windowText" lastClr="000000"/>
      </a:dk1>
      <a:lt1>
        <a:sysClr val="window" lastClr="FFFFFF"/>
      </a:lt1>
      <a:dk2>
        <a:srgbClr val="44546A"/>
      </a:dk2>
      <a:lt2>
        <a:srgbClr val="E7E6E6"/>
      </a:lt2>
      <a:accent1>
        <a:srgbClr val="92D050"/>
      </a:accent1>
      <a:accent2>
        <a:srgbClr val="F9B14E"/>
      </a:accent2>
      <a:accent3>
        <a:srgbClr val="FE5B2B"/>
      </a:accent3>
      <a:accent4>
        <a:srgbClr val="00B0F0"/>
      </a:accent4>
      <a:accent5>
        <a:srgbClr val="4472C4"/>
      </a:accent5>
      <a:accent6>
        <a:srgbClr val="70AD47"/>
      </a:accent6>
      <a:hlink>
        <a:srgbClr val="0563C1"/>
      </a:hlink>
      <a:folHlink>
        <a:srgbClr val="954F72"/>
      </a:folHlink>
    </a:clrScheme>
    <a:fontScheme name="自定义 54">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11699</Words>
  <Application>WPS 演示</Application>
  <PresentationFormat>宽屏</PresentationFormat>
  <Paragraphs>1725</Paragraphs>
  <Slides>44</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44</vt:i4>
      </vt:variant>
    </vt:vector>
  </HeadingPairs>
  <TitlesOfParts>
    <vt:vector size="59" baseType="lpstr">
      <vt:lpstr>Arial</vt:lpstr>
      <vt:lpstr>宋体</vt:lpstr>
      <vt:lpstr>Wingdings</vt:lpstr>
      <vt:lpstr>Calibri Light</vt:lpstr>
      <vt:lpstr>Calibri</vt:lpstr>
      <vt:lpstr>微软雅黑</vt:lpstr>
      <vt:lpstr>Bradley Hand ITC</vt:lpstr>
      <vt:lpstr>楷体_GB2312</vt:lpstr>
      <vt:lpstr>Arial Unicode MS</vt:lpstr>
      <vt:lpstr>Broadway</vt:lpstr>
      <vt:lpstr>DFPYeaSong-B5</vt:lpstr>
      <vt:lpstr>Calibri</vt:lpstr>
      <vt:lpstr>黑体</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cxy</dc:creator>
  <cp:lastModifiedBy>cxy</cp:lastModifiedBy>
  <cp:revision>1</cp:revision>
  <dcterms:created xsi:type="dcterms:W3CDTF">2016-08-23T10:03:03Z</dcterms:created>
  <dcterms:modified xsi:type="dcterms:W3CDTF">2016-08-23T10:10:20Z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